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407" r:id="rId2"/>
    <p:sldId id="256" r:id="rId3"/>
    <p:sldId id="257" r:id="rId4"/>
    <p:sldId id="258" r:id="rId5"/>
    <p:sldId id="406" r:id="rId6"/>
    <p:sldId id="260" r:id="rId7"/>
    <p:sldId id="259" r:id="rId8"/>
    <p:sldId id="261" r:id="rId9"/>
    <p:sldId id="262" r:id="rId10"/>
    <p:sldId id="409" r:id="rId11"/>
    <p:sldId id="264" r:id="rId12"/>
    <p:sldId id="265" r:id="rId13"/>
    <p:sldId id="266" r:id="rId14"/>
    <p:sldId id="408" r:id="rId15"/>
    <p:sldId id="267" r:id="rId16"/>
    <p:sldId id="268" r:id="rId17"/>
    <p:sldId id="433" r:id="rId18"/>
    <p:sldId id="434" r:id="rId19"/>
    <p:sldId id="435" r:id="rId20"/>
    <p:sldId id="436" r:id="rId21"/>
    <p:sldId id="437" r:id="rId22"/>
    <p:sldId id="269" r:id="rId23"/>
    <p:sldId id="270" r:id="rId24"/>
    <p:sldId id="271" r:id="rId25"/>
    <p:sldId id="272" r:id="rId26"/>
    <p:sldId id="273" r:id="rId27"/>
    <p:sldId id="274" r:id="rId28"/>
    <p:sldId id="281" r:id="rId29"/>
    <p:sldId id="282" r:id="rId30"/>
    <p:sldId id="275" r:id="rId31"/>
    <p:sldId id="276" r:id="rId32"/>
    <p:sldId id="277" r:id="rId33"/>
    <p:sldId id="278" r:id="rId34"/>
    <p:sldId id="343" r:id="rId35"/>
    <p:sldId id="344" r:id="rId36"/>
    <p:sldId id="345" r:id="rId37"/>
    <p:sldId id="346" r:id="rId38"/>
    <p:sldId id="279" r:id="rId39"/>
    <p:sldId id="280" r:id="rId40"/>
    <p:sldId id="310" r:id="rId41"/>
    <p:sldId id="347" r:id="rId42"/>
    <p:sldId id="348" r:id="rId43"/>
    <p:sldId id="349" r:id="rId44"/>
    <p:sldId id="350" r:id="rId45"/>
    <p:sldId id="311" r:id="rId46"/>
    <p:sldId id="285" r:id="rId47"/>
    <p:sldId id="286" r:id="rId48"/>
    <p:sldId id="287" r:id="rId49"/>
    <p:sldId id="288" r:id="rId50"/>
    <p:sldId id="351" r:id="rId51"/>
    <p:sldId id="352" r:id="rId52"/>
    <p:sldId id="353" r:id="rId53"/>
    <p:sldId id="354" r:id="rId54"/>
    <p:sldId id="289" r:id="rId55"/>
    <p:sldId id="290" r:id="rId56"/>
    <p:sldId id="291" r:id="rId57"/>
    <p:sldId id="356" r:id="rId58"/>
    <p:sldId id="357" r:id="rId59"/>
    <p:sldId id="358" r:id="rId60"/>
    <p:sldId id="359" r:id="rId61"/>
    <p:sldId id="292" r:id="rId62"/>
    <p:sldId id="293" r:id="rId63"/>
    <p:sldId id="294" r:id="rId64"/>
    <p:sldId id="295" r:id="rId65"/>
    <p:sldId id="296" r:id="rId66"/>
    <p:sldId id="360" r:id="rId67"/>
    <p:sldId id="361" r:id="rId68"/>
    <p:sldId id="362" r:id="rId69"/>
    <p:sldId id="363" r:id="rId70"/>
    <p:sldId id="297" r:id="rId71"/>
    <p:sldId id="298" r:id="rId72"/>
    <p:sldId id="299" r:id="rId73"/>
    <p:sldId id="364" r:id="rId74"/>
    <p:sldId id="365" r:id="rId75"/>
    <p:sldId id="366" r:id="rId76"/>
    <p:sldId id="367" r:id="rId77"/>
    <p:sldId id="300" r:id="rId78"/>
    <p:sldId id="301" r:id="rId79"/>
    <p:sldId id="302" r:id="rId80"/>
    <p:sldId id="303" r:id="rId81"/>
    <p:sldId id="304" r:id="rId82"/>
    <p:sldId id="368" r:id="rId83"/>
    <p:sldId id="369" r:id="rId84"/>
    <p:sldId id="370" r:id="rId85"/>
    <p:sldId id="371" r:id="rId86"/>
    <p:sldId id="305" r:id="rId87"/>
    <p:sldId id="410" r:id="rId88"/>
    <p:sldId id="411" r:id="rId89"/>
    <p:sldId id="412" r:id="rId90"/>
    <p:sldId id="413" r:id="rId91"/>
    <p:sldId id="414" r:id="rId92"/>
    <p:sldId id="415" r:id="rId93"/>
    <p:sldId id="416" r:id="rId94"/>
    <p:sldId id="417" r:id="rId95"/>
    <p:sldId id="418" r:id="rId96"/>
    <p:sldId id="419" r:id="rId97"/>
    <p:sldId id="420" r:id="rId98"/>
    <p:sldId id="421" r:id="rId99"/>
    <p:sldId id="422" r:id="rId100"/>
    <p:sldId id="423" r:id="rId101"/>
    <p:sldId id="424" r:id="rId102"/>
    <p:sldId id="425" r:id="rId103"/>
    <p:sldId id="306" r:id="rId104"/>
    <p:sldId id="308" r:id="rId105"/>
    <p:sldId id="372" r:id="rId106"/>
    <p:sldId id="373" r:id="rId107"/>
    <p:sldId id="374" r:id="rId108"/>
    <p:sldId id="375" r:id="rId109"/>
    <p:sldId id="307" r:id="rId110"/>
    <p:sldId id="309" r:id="rId111"/>
    <p:sldId id="312" r:id="rId112"/>
    <p:sldId id="313" r:id="rId113"/>
    <p:sldId id="314" r:id="rId114"/>
    <p:sldId id="376" r:id="rId115"/>
    <p:sldId id="377" r:id="rId116"/>
    <p:sldId id="378" r:id="rId117"/>
    <p:sldId id="379" r:id="rId118"/>
    <p:sldId id="315" r:id="rId119"/>
    <p:sldId id="316" r:id="rId120"/>
    <p:sldId id="380" r:id="rId121"/>
    <p:sldId id="382" r:id="rId122"/>
    <p:sldId id="383" r:id="rId123"/>
    <p:sldId id="384" r:id="rId124"/>
    <p:sldId id="385" r:id="rId125"/>
    <p:sldId id="381" r:id="rId126"/>
    <p:sldId id="319" r:id="rId127"/>
    <p:sldId id="320" r:id="rId128"/>
    <p:sldId id="321" r:id="rId129"/>
    <p:sldId id="322" r:id="rId130"/>
    <p:sldId id="386" r:id="rId131"/>
    <p:sldId id="387" r:id="rId132"/>
    <p:sldId id="388" r:id="rId133"/>
    <p:sldId id="389" r:id="rId134"/>
    <p:sldId id="323" r:id="rId135"/>
    <p:sldId id="324" r:id="rId136"/>
    <p:sldId id="325" r:id="rId137"/>
    <p:sldId id="390" r:id="rId138"/>
    <p:sldId id="391" r:id="rId139"/>
    <p:sldId id="392" r:id="rId140"/>
    <p:sldId id="393" r:id="rId141"/>
    <p:sldId id="326" r:id="rId142"/>
    <p:sldId id="327" r:id="rId143"/>
    <p:sldId id="328" r:id="rId144"/>
    <p:sldId id="329" r:id="rId145"/>
    <p:sldId id="330" r:id="rId146"/>
    <p:sldId id="394" r:id="rId147"/>
    <p:sldId id="395" r:id="rId148"/>
    <p:sldId id="396" r:id="rId149"/>
    <p:sldId id="397" r:id="rId150"/>
    <p:sldId id="331" r:id="rId151"/>
    <p:sldId id="426" r:id="rId152"/>
    <p:sldId id="427" r:id="rId153"/>
    <p:sldId id="428" r:id="rId154"/>
    <p:sldId id="429" r:id="rId155"/>
    <p:sldId id="430" r:id="rId156"/>
    <p:sldId id="431" r:id="rId157"/>
    <p:sldId id="432" r:id="rId158"/>
    <p:sldId id="438" r:id="rId159"/>
    <p:sldId id="439" r:id="rId160"/>
    <p:sldId id="440" r:id="rId161"/>
    <p:sldId id="441" r:id="rId162"/>
    <p:sldId id="442" r:id="rId163"/>
    <p:sldId id="443" r:id="rId164"/>
    <p:sldId id="444" r:id="rId165"/>
    <p:sldId id="445" r:id="rId166"/>
    <p:sldId id="446" r:id="rId167"/>
    <p:sldId id="332" r:id="rId168"/>
    <p:sldId id="333" r:id="rId169"/>
    <p:sldId id="398" r:id="rId170"/>
    <p:sldId id="399" r:id="rId171"/>
    <p:sldId id="400" r:id="rId172"/>
    <p:sldId id="401" r:id="rId173"/>
    <p:sldId id="334" r:id="rId174"/>
    <p:sldId id="335" r:id="rId175"/>
    <p:sldId id="336" r:id="rId176"/>
    <p:sldId id="337" r:id="rId177"/>
    <p:sldId id="338" r:id="rId178"/>
    <p:sldId id="339" r:id="rId179"/>
    <p:sldId id="340" r:id="rId180"/>
    <p:sldId id="402" r:id="rId181"/>
    <p:sldId id="403" r:id="rId182"/>
    <p:sldId id="404" r:id="rId183"/>
    <p:sldId id="405" r:id="rId184"/>
    <p:sldId id="341" r:id="rId185"/>
    <p:sldId id="342" r:id="rId186"/>
    <p:sldId id="355" r:id="rId1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41180-64C3-49C6-BF6B-E5641D97ABC1}" v="35" dt="2020-05-09T22:08:17.799"/>
    <p1510:client id="{2A04652F-AB9A-4C13-9BD9-B76128B381F3}" v="16" dt="2020-04-26T13:09:11.292"/>
    <p1510:client id="{50C6D4E9-923D-4B15-AA41-C89005386E78}" v="952" dt="2020-04-30T14:50:48.628"/>
    <p1510:client id="{81725F10-445B-4DB4-A13A-50C653BDA09E}" v="2248" dt="2020-05-09T22:00:3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p:cViewPr varScale="1">
        <p:scale>
          <a:sx n="76" d="100"/>
          <a:sy n="76" d="100"/>
        </p:scale>
        <p:origin x="58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de-DE"/>
              <a:t>Mastertitelformat bearbeiten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5/16/2020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5/16/2020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de-DE"/>
              <a:t>Mastertitelformat bearbeiten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de-DE"/>
              <a:t>Mastertitelformat bearbeiten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de-DE"/>
              <a:t>Mastertitelformat bearbeiten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5/16/2020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5/16/2020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image" Target="../media/image16.jpg"/></Relationships>
</file>

<file path=ppt/slides/_rels/slide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18.png"/></Relationships>
</file>

<file path=ppt/slides/_rels/slide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8.png"/></Relationships>
</file>

<file path=ppt/slides/_rels/slide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2.png"/></Relationships>
</file>

<file path=ppt/slides/_rels/slide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8.png"/><Relationship Id="rId4" Type="http://schemas.openxmlformats.org/officeDocument/2006/relationships/image" Target="../media/image22.png"/></Relationships>
</file>

<file path=ppt/slides/_rels/slide1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3.png"/></Relationships>
</file>

<file path=ppt/slides/_rels/slide1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3.png"/></Relationships>
</file>

<file path=ppt/slides/_rels/slide1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8.png"/></Relationships>
</file>

<file path=ppt/slides/_rels/slide1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8" Type="http://schemas.openxmlformats.org/officeDocument/2006/relationships/hyperlink" Target="https://fitnessuebungen-zuhause.de/lseat.html" TargetMode="External"/><Relationship Id="rId3" Type="http://schemas.openxmlformats.org/officeDocument/2006/relationships/hyperlink" Target="https://fitnessuebungen-zuhause.de/wandsitzen.html" TargetMode="External"/><Relationship Id="rId7" Type="http://schemas.openxmlformats.org/officeDocument/2006/relationships/hyperlink" Target="https://fitnessuebungen-zuhause.de/schwimmen_aquaman.html" TargetMode="External"/><Relationship Id="rId2" Type="http://schemas.openxmlformats.org/officeDocument/2006/relationships/hyperlink" Target="https://fitnessuebungen-zuhause.de/seilspringen.html" TargetMode="External"/><Relationship Id="rId1" Type="http://schemas.openxmlformats.org/officeDocument/2006/relationships/slideLayout" Target="../slideLayouts/slideLayout6.xml"/><Relationship Id="rId6" Type="http://schemas.openxmlformats.org/officeDocument/2006/relationships/hyperlink" Target="https://fitnessuebungen-zuhause.de/bauchpresse_crunch.html" TargetMode="External"/><Relationship Id="rId11" Type="http://schemas.openxmlformats.org/officeDocument/2006/relationships/hyperlink" Target="https://fitnessuebungen-zuhause.de/dips_stuhl.html" TargetMode="External"/><Relationship Id="rId5" Type="http://schemas.openxmlformats.org/officeDocument/2006/relationships/hyperlink" Target="https://fitnessuebungen-zuhause.de/unterarmstuetz_plank.html" TargetMode="External"/><Relationship Id="rId10" Type="http://schemas.openxmlformats.org/officeDocument/2006/relationships/hyperlink" Target="https://www.google.com/search?q=Seitst%C3%BCtz+ausf%C3%BChrung&amp;rlz=1C1GKLA_enDE646DE646&amp;source=lnms&amp;tbm=isch&amp;sa=X&amp;ved=2ahUKEwjx7fKCsLPpAhU2VBUIHerpC_AQ_AUoAnoECAwQBA&amp;cshid=1589460104278610&amp;biw=952&amp;bih=943" TargetMode="External"/><Relationship Id="rId4" Type="http://schemas.openxmlformats.org/officeDocument/2006/relationships/hyperlink" Target="https://fitnessuebungen-zuhause.de/diamant_liegestuetz.html" TargetMode="External"/><Relationship Id="rId9" Type="http://schemas.openxmlformats.org/officeDocument/2006/relationships/hyperlink" Target="https://www.juhle.de/dehnuebungen.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35175-9F95-4EED-931E-BB129E9DCB63}"/>
              </a:ext>
            </a:extLst>
          </p:cNvPr>
          <p:cNvSpPr>
            <a:spLocks noGrp="1"/>
          </p:cNvSpPr>
          <p:nvPr>
            <p:ph type="title"/>
          </p:nvPr>
        </p:nvSpPr>
        <p:spPr>
          <a:xfrm>
            <a:off x="1532021" y="1038727"/>
            <a:ext cx="9601200" cy="1485900"/>
          </a:xfrm>
        </p:spPr>
        <p:txBody>
          <a:bodyPr>
            <a:noAutofit/>
          </a:bodyPr>
          <a:lstStyle/>
          <a:p>
            <a:r>
              <a:rPr lang="de-DE" sz="5400" b="1" dirty="0"/>
              <a:t>Die PowerPoint wechselt ihre Folien automatisch, deshalb kannst du deinen vollen Fokus auf das Workout richten. </a:t>
            </a:r>
            <a:br>
              <a:rPr lang="de-DE" sz="5400" b="1" dirty="0"/>
            </a:br>
            <a:br>
              <a:rPr lang="de-DE" sz="5400" b="1" dirty="0"/>
            </a:br>
            <a:r>
              <a:rPr lang="de-DE" sz="5400" b="1" dirty="0"/>
              <a:t>Nun viel Spaß mit dem Workout!</a:t>
            </a:r>
          </a:p>
        </p:txBody>
      </p:sp>
    </p:spTree>
    <p:extLst>
      <p:ext uri="{BB962C8B-B14F-4D97-AF65-F5344CB8AC3E}">
        <p14:creationId xmlns:p14="http://schemas.microsoft.com/office/powerpoint/2010/main" val="2376057627"/>
      </p:ext>
    </p:extLst>
  </p:cSld>
  <p:clrMapOvr>
    <a:masterClrMapping/>
  </p:clrMapOvr>
  <p:transition spd="slow" advClick="0" advTm="1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118637" y="1046572"/>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106960" y="2349501"/>
            <a:ext cx="6436839" cy="4055852"/>
          </a:xfrm>
        </p:spPr>
        <p:txBody>
          <a:bodyPr vert="horz" lIns="91440" tIns="45720" rIns="91440" bIns="45720" rtlCol="0" anchor="t">
            <a:normAutofit/>
          </a:bodyPr>
          <a:lstStyle/>
          <a:p>
            <a:pPr marL="383540" indent="-383540" algn="just"/>
            <a:r>
              <a:rPr lang="de-DE" sz="2400" b="1" dirty="0"/>
              <a:t>Richtige Ausführung:</a:t>
            </a:r>
            <a:endParaRPr lang="de-DE" dirty="0"/>
          </a:p>
          <a:p>
            <a:pPr marL="383540" indent="-383540" algn="just">
              <a:buFont typeface="Wingdings" panose="05000000000000000000" pitchFamily="2" charset="2"/>
              <a:buChar char="Ø"/>
            </a:pPr>
            <a:r>
              <a:rPr lang="de-DE" dirty="0"/>
              <a:t>Dein Körper muss konstant eine gerade Linie bilden (Körperspannung!)</a:t>
            </a:r>
          </a:p>
          <a:p>
            <a:pPr marL="383540" indent="-383540" algn="just">
              <a:buFont typeface="Wingdings" panose="05000000000000000000" pitchFamily="2" charset="2"/>
              <a:buChar char="Ø"/>
            </a:pPr>
            <a:r>
              <a:rPr lang="de-DE" dirty="0"/>
              <a:t>Dein Kopf darf nicht sinken</a:t>
            </a:r>
          </a:p>
          <a:p>
            <a:pPr marL="383540" indent="-383540" algn="just">
              <a:buFont typeface="Wingdings" panose="05000000000000000000" pitchFamily="2" charset="2"/>
              <a:buChar char="Ø"/>
            </a:pPr>
            <a:r>
              <a:rPr lang="de-DE" dirty="0"/>
              <a:t>Diese Position für 20 Sekunden lang halten</a:t>
            </a:r>
          </a:p>
          <a:p>
            <a:pPr marL="0" indent="0" algn="just">
              <a:buNone/>
            </a:pPr>
            <a:endParaRPr lang="de-DE" dirty="0"/>
          </a:p>
          <a:p>
            <a:pPr marL="383540" indent="-383540" algn="just">
              <a:buFont typeface="Wingdings" panose="05000000000000000000" pitchFamily="2" charset="2"/>
              <a:buChar char="§"/>
            </a:pPr>
            <a:r>
              <a:rPr lang="de-DE" sz="2400" b="1" dirty="0"/>
              <a:t>Kleiner Tipp:</a:t>
            </a:r>
          </a:p>
          <a:p>
            <a:pPr marL="0" indent="0" algn="ctr">
              <a:buNone/>
            </a:pPr>
            <a:r>
              <a:rPr lang="de-DE" dirty="0"/>
              <a:t>    Falls dir diese Übung zu schwer fällt, kannst du während der Übungszeit auch kurz aussetzen.</a:t>
            </a:r>
          </a:p>
        </p:txBody>
      </p:sp>
      <p:pic>
        <p:nvPicPr>
          <p:cNvPr id="5" name="Grafik 4">
            <a:extLst>
              <a:ext uri="{FF2B5EF4-FFF2-40B4-BE49-F238E27FC236}">
                <a16:creationId xmlns:a16="http://schemas.microsoft.com/office/drawing/2014/main" id="{A2AC961D-49E4-438F-9CC1-DDB8BA684342}"/>
              </a:ext>
            </a:extLst>
          </p:cNvPr>
          <p:cNvPicPr>
            <a:picLocks noChangeAspect="1"/>
          </p:cNvPicPr>
          <p:nvPr/>
        </p:nvPicPr>
        <p:blipFill>
          <a:blip r:embed="rId2"/>
          <a:stretch>
            <a:fillRect/>
          </a:stretch>
        </p:blipFill>
        <p:spPr>
          <a:xfrm>
            <a:off x="7970286" y="2336800"/>
            <a:ext cx="3831425" cy="2572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Gerade Verbindung mit Pfeil 10">
            <a:extLst>
              <a:ext uri="{FF2B5EF4-FFF2-40B4-BE49-F238E27FC236}">
                <a16:creationId xmlns:a16="http://schemas.microsoft.com/office/drawing/2014/main" id="{964E0395-8E2A-469E-9D06-8F11D73247DF}"/>
              </a:ext>
            </a:extLst>
          </p:cNvPr>
          <p:cNvCxnSpPr/>
          <p:nvPr/>
        </p:nvCxnSpPr>
        <p:spPr>
          <a:xfrm>
            <a:off x="6375400" y="4241800"/>
            <a:ext cx="13081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558468"/>
      </p:ext>
    </p:extLst>
  </p:cSld>
  <p:clrMapOvr>
    <a:masterClrMapping/>
  </p:clrMapOvr>
  <p:transition spd="slow" advClick="0" advTm="1500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8FB99306-CF15-4002-9291-74DD11E46013}"/>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37963813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EC14BD52-A678-46EE-869C-E8BD95C062A6}"/>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63301716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  </a:t>
            </a:r>
            <a:r>
              <a:rPr lang="de-DE" sz="5400" b="1" dirty="0" err="1"/>
              <a:t>Stop</a:t>
            </a:r>
            <a:r>
              <a:rPr lang="de-DE" sz="5400" b="1" dirty="0"/>
              <a:t>!</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4"/>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_Stop_ Sound Effect">
            <a:hlinkClick r:id="" action="ppaction://media"/>
            <a:extLst>
              <a:ext uri="{FF2B5EF4-FFF2-40B4-BE49-F238E27FC236}">
                <a16:creationId xmlns:a16="http://schemas.microsoft.com/office/drawing/2014/main" id="{1DC3E9B2-63D4-42BF-9A48-FD2249317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90591781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Crunches</a:t>
            </a:r>
            <a:br>
              <a:rPr lang="de-DE" sz="6300" b="1" dirty="0"/>
            </a:br>
            <a:r>
              <a:rPr lang="de-DE" sz="6600" b="1" dirty="0"/>
              <a:t>                     </a:t>
            </a:r>
            <a:br>
              <a:rPr lang="de-DE" sz="6600" b="1" dirty="0"/>
            </a:br>
            <a:r>
              <a:rPr lang="de-DE" sz="6600" b="1" dirty="0"/>
              <a:t>10 Sekunden</a:t>
            </a:r>
          </a:p>
        </p:txBody>
      </p:sp>
      <p:pic>
        <p:nvPicPr>
          <p:cNvPr id="3" name="Grafik 2" descr="Ein Bild, das drinnen, Person, Frau, Mann enthält.&#10;&#10;Automatisch generierte Beschreibung">
            <a:extLst>
              <a:ext uri="{FF2B5EF4-FFF2-40B4-BE49-F238E27FC236}">
                <a16:creationId xmlns:a16="http://schemas.microsoft.com/office/drawing/2014/main" id="{E93692AF-491C-493C-874A-81A92666B902}"/>
              </a:ext>
            </a:extLst>
          </p:cNvPr>
          <p:cNvPicPr>
            <a:picLocks noChangeAspect="1"/>
          </p:cNvPicPr>
          <p:nvPr/>
        </p:nvPicPr>
        <p:blipFill>
          <a:blip r:embed="rId2"/>
          <a:stretch>
            <a:fillRect/>
          </a:stretch>
        </p:blipFill>
        <p:spPr>
          <a:xfrm>
            <a:off x="8025389" y="2606575"/>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233376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a:t>
            </a:r>
            <a:r>
              <a:rPr lang="de-DE" sz="6300" b="1"/>
              <a:t>Übung vor: Crunches</a:t>
            </a:r>
            <a:br>
              <a:rPr lang="de-DE" sz="6300" b="1" dirty="0"/>
            </a:br>
            <a:r>
              <a:rPr lang="de-DE" sz="6600" b="1" dirty="0"/>
              <a:t>                     </a:t>
            </a:r>
            <a:br>
              <a:rPr lang="de-DE" sz="6600" b="1" dirty="0"/>
            </a:br>
            <a:r>
              <a:rPr lang="de-DE" sz="6600" b="1" dirty="0"/>
              <a:t>5 Sekunden</a:t>
            </a:r>
          </a:p>
        </p:txBody>
      </p:sp>
      <p:pic>
        <p:nvPicPr>
          <p:cNvPr id="3" name="Grafik 2" descr="Ein Bild, das drinnen, Person, Frau, Mann enthält.&#10;&#10;Automatisch generierte Beschreibung">
            <a:extLst>
              <a:ext uri="{FF2B5EF4-FFF2-40B4-BE49-F238E27FC236}">
                <a16:creationId xmlns:a16="http://schemas.microsoft.com/office/drawing/2014/main" id="{65A1A945-8848-420C-80BF-E42B384D2549}"/>
              </a:ext>
            </a:extLst>
          </p:cNvPr>
          <p:cNvPicPr>
            <a:picLocks noChangeAspect="1"/>
          </p:cNvPicPr>
          <p:nvPr/>
        </p:nvPicPr>
        <p:blipFill>
          <a:blip r:embed="rId2"/>
          <a:stretch>
            <a:fillRect/>
          </a:stretch>
        </p:blipFill>
        <p:spPr>
          <a:xfrm>
            <a:off x="8025389" y="2606575"/>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406445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Crunches</a:t>
            </a:r>
            <a:br>
              <a:rPr lang="de-DE" sz="6300" b="1" dirty="0"/>
            </a:br>
            <a:r>
              <a:rPr lang="de-DE" sz="6600" b="1" dirty="0"/>
              <a:t>                     </a:t>
            </a:r>
            <a:br>
              <a:rPr lang="de-DE" sz="6600" b="1" dirty="0"/>
            </a:br>
            <a:r>
              <a:rPr lang="de-DE" sz="6600" b="1" dirty="0"/>
              <a:t>4 Sekunden</a:t>
            </a:r>
          </a:p>
        </p:txBody>
      </p:sp>
      <p:pic>
        <p:nvPicPr>
          <p:cNvPr id="3" name="Grafik 2" descr="Ein Bild, das drinnen, Person, Frau, Mann enthält.&#10;&#10;Automatisch generierte Beschreibung">
            <a:extLst>
              <a:ext uri="{FF2B5EF4-FFF2-40B4-BE49-F238E27FC236}">
                <a16:creationId xmlns:a16="http://schemas.microsoft.com/office/drawing/2014/main" id="{65A1A945-8848-420C-80BF-E42B384D2549}"/>
              </a:ext>
            </a:extLst>
          </p:cNvPr>
          <p:cNvPicPr>
            <a:picLocks noChangeAspect="1"/>
          </p:cNvPicPr>
          <p:nvPr/>
        </p:nvPicPr>
        <p:blipFill>
          <a:blip r:embed="rId4"/>
          <a:stretch>
            <a:fillRect/>
          </a:stretch>
        </p:blipFill>
        <p:spPr>
          <a:xfrm>
            <a:off x="8025389" y="2606575"/>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Mario Kart Race Start - Gaming Sound Effect (HD)">
            <a:hlinkClick r:id="" action="ppaction://media"/>
            <a:extLst>
              <a:ext uri="{FF2B5EF4-FFF2-40B4-BE49-F238E27FC236}">
                <a16:creationId xmlns:a16="http://schemas.microsoft.com/office/drawing/2014/main" id="{D3B79A3E-E7F3-4554-8415-007DDBD5F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6147" y="93337"/>
            <a:ext cx="609600" cy="609600"/>
          </a:xfrm>
          <a:prstGeom prst="rect">
            <a:avLst/>
          </a:prstGeom>
        </p:spPr>
      </p:pic>
    </p:spTree>
    <p:extLst>
      <p:ext uri="{BB962C8B-B14F-4D97-AF65-F5344CB8AC3E}">
        <p14:creationId xmlns:p14="http://schemas.microsoft.com/office/powerpoint/2010/main" val="412915855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Crunches</a:t>
            </a:r>
            <a:br>
              <a:rPr lang="de-DE" sz="6300" b="1" dirty="0"/>
            </a:br>
            <a:r>
              <a:rPr lang="de-DE" sz="6600" b="1" dirty="0"/>
              <a:t>                     </a:t>
            </a:r>
            <a:br>
              <a:rPr lang="de-DE" sz="6600" b="1" dirty="0"/>
            </a:br>
            <a:r>
              <a:rPr lang="de-DE" sz="6600" b="1" dirty="0"/>
              <a:t>3 Sekunden</a:t>
            </a:r>
          </a:p>
        </p:txBody>
      </p:sp>
      <p:pic>
        <p:nvPicPr>
          <p:cNvPr id="3" name="Grafik 2" descr="Ein Bild, das drinnen, Person, Frau, Mann enthält.&#10;&#10;Automatisch generierte Beschreibung">
            <a:extLst>
              <a:ext uri="{FF2B5EF4-FFF2-40B4-BE49-F238E27FC236}">
                <a16:creationId xmlns:a16="http://schemas.microsoft.com/office/drawing/2014/main" id="{65A1A945-8848-420C-80BF-E42B384D2549}"/>
              </a:ext>
            </a:extLst>
          </p:cNvPr>
          <p:cNvPicPr>
            <a:picLocks noChangeAspect="1"/>
          </p:cNvPicPr>
          <p:nvPr/>
        </p:nvPicPr>
        <p:blipFill>
          <a:blip r:embed="rId2"/>
          <a:stretch>
            <a:fillRect/>
          </a:stretch>
        </p:blipFill>
        <p:spPr>
          <a:xfrm>
            <a:off x="8025389" y="2606575"/>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313334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Crunches</a:t>
            </a:r>
            <a:br>
              <a:rPr lang="de-DE" sz="6300" b="1" dirty="0"/>
            </a:br>
            <a:r>
              <a:rPr lang="de-DE" sz="6600" b="1" dirty="0"/>
              <a:t>                     </a:t>
            </a:r>
            <a:br>
              <a:rPr lang="de-DE" sz="6600" b="1" dirty="0"/>
            </a:br>
            <a:r>
              <a:rPr lang="de-DE" sz="6600" b="1" dirty="0"/>
              <a:t>2 Sekunden</a:t>
            </a:r>
          </a:p>
        </p:txBody>
      </p:sp>
      <p:pic>
        <p:nvPicPr>
          <p:cNvPr id="3" name="Grafik 2" descr="Ein Bild, das drinnen, Person, Frau, Mann enthält.&#10;&#10;Automatisch generierte Beschreibung">
            <a:extLst>
              <a:ext uri="{FF2B5EF4-FFF2-40B4-BE49-F238E27FC236}">
                <a16:creationId xmlns:a16="http://schemas.microsoft.com/office/drawing/2014/main" id="{65A1A945-8848-420C-80BF-E42B384D2549}"/>
              </a:ext>
            </a:extLst>
          </p:cNvPr>
          <p:cNvPicPr>
            <a:picLocks noChangeAspect="1"/>
          </p:cNvPicPr>
          <p:nvPr/>
        </p:nvPicPr>
        <p:blipFill>
          <a:blip r:embed="rId2"/>
          <a:stretch>
            <a:fillRect/>
          </a:stretch>
        </p:blipFill>
        <p:spPr>
          <a:xfrm>
            <a:off x="8025389" y="2606575"/>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504549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Crunches</a:t>
            </a:r>
            <a:br>
              <a:rPr lang="de-DE" sz="6300" b="1" dirty="0"/>
            </a:br>
            <a:r>
              <a:rPr lang="de-DE" sz="6600" b="1" dirty="0"/>
              <a:t>                     </a:t>
            </a:r>
            <a:br>
              <a:rPr lang="de-DE" sz="6600" b="1" dirty="0"/>
            </a:br>
            <a:r>
              <a:rPr lang="de-DE" sz="6600" b="1" dirty="0"/>
              <a:t>1 Sekunde</a:t>
            </a:r>
          </a:p>
        </p:txBody>
      </p:sp>
      <p:pic>
        <p:nvPicPr>
          <p:cNvPr id="3" name="Grafik 2" descr="Ein Bild, das drinnen, Person, Frau, Mann enthält.&#10;&#10;Automatisch generierte Beschreibung">
            <a:extLst>
              <a:ext uri="{FF2B5EF4-FFF2-40B4-BE49-F238E27FC236}">
                <a16:creationId xmlns:a16="http://schemas.microsoft.com/office/drawing/2014/main" id="{65A1A945-8848-420C-80BF-E42B384D2549}"/>
              </a:ext>
            </a:extLst>
          </p:cNvPr>
          <p:cNvPicPr>
            <a:picLocks noChangeAspect="1"/>
          </p:cNvPicPr>
          <p:nvPr/>
        </p:nvPicPr>
        <p:blipFill>
          <a:blip r:embed="rId2"/>
          <a:stretch>
            <a:fillRect/>
          </a:stretch>
        </p:blipFill>
        <p:spPr>
          <a:xfrm>
            <a:off x="8025389" y="2606575"/>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40102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a:t>
            </a:r>
            <a:r>
              <a:rPr lang="de-DE" sz="6300" b="1"/>
              <a:t>Übung vor: Crunches</a:t>
            </a:r>
            <a:br>
              <a:rPr lang="de-DE" sz="6300" b="1" dirty="0"/>
            </a:br>
            <a:r>
              <a:rPr lang="de-DE" sz="6600" b="1" dirty="0"/>
              <a:t>                     </a:t>
            </a:r>
            <a:br>
              <a:rPr lang="de-DE" sz="6600" b="1" dirty="0"/>
            </a:br>
            <a:r>
              <a:rPr lang="de-DE" sz="6600" b="1" dirty="0"/>
              <a:t>      Los!</a:t>
            </a:r>
          </a:p>
        </p:txBody>
      </p:sp>
      <p:pic>
        <p:nvPicPr>
          <p:cNvPr id="3" name="Grafik 2" descr="Ein Bild, das drinnen, Person, Frau, Mann enthält.&#10;&#10;Automatisch generierte Beschreibung">
            <a:extLst>
              <a:ext uri="{FF2B5EF4-FFF2-40B4-BE49-F238E27FC236}">
                <a16:creationId xmlns:a16="http://schemas.microsoft.com/office/drawing/2014/main" id="{65A1A945-8848-420C-80BF-E42B384D2549}"/>
              </a:ext>
            </a:extLst>
          </p:cNvPr>
          <p:cNvPicPr>
            <a:picLocks noChangeAspect="1"/>
          </p:cNvPicPr>
          <p:nvPr/>
        </p:nvPicPr>
        <p:blipFill>
          <a:blip r:embed="rId2"/>
          <a:stretch>
            <a:fillRect/>
          </a:stretch>
        </p:blipFill>
        <p:spPr>
          <a:xfrm>
            <a:off x="8025389" y="2606575"/>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250387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118637" y="1046572"/>
            <a:ext cx="9601200" cy="1485900"/>
          </a:xfrm>
        </p:spPr>
        <p:txBody>
          <a:bodyPr>
            <a:normAutofit/>
          </a:bodyPr>
          <a:lstStyle/>
          <a:p>
            <a:r>
              <a:rPr lang="de-DE" sz="6000" b="1" dirty="0"/>
              <a:t>Crunches</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078206" y="2349501"/>
            <a:ext cx="6101527" cy="3581400"/>
          </a:xfrm>
        </p:spPr>
        <p:txBody>
          <a:bodyPr>
            <a:normAutofit fontScale="92500" lnSpcReduction="10000"/>
          </a:bodyPr>
          <a:lstStyle/>
          <a:p>
            <a:pPr algn="just"/>
            <a:r>
              <a:rPr lang="de-DE" sz="2400" b="1" dirty="0"/>
              <a:t>Richtige Ausführung:</a:t>
            </a:r>
          </a:p>
          <a:p>
            <a:pPr algn="just">
              <a:buFont typeface="Wingdings" panose="05000000000000000000" pitchFamily="2" charset="2"/>
              <a:buChar char="Ø"/>
            </a:pPr>
            <a:r>
              <a:rPr lang="de-DE" dirty="0"/>
              <a:t>Kopf nicht abknicken</a:t>
            </a:r>
          </a:p>
          <a:p>
            <a:pPr algn="just">
              <a:buFont typeface="Wingdings" panose="05000000000000000000" pitchFamily="2" charset="2"/>
              <a:buChar char="Ø"/>
            </a:pPr>
            <a:r>
              <a:rPr lang="de-DE" dirty="0"/>
              <a:t>Bauchmuskeln anspannen</a:t>
            </a:r>
          </a:p>
          <a:p>
            <a:pPr algn="just">
              <a:buFont typeface="Wingdings" panose="05000000000000000000" pitchFamily="2" charset="2"/>
              <a:buChar char="Ø"/>
            </a:pPr>
            <a:r>
              <a:rPr lang="de-DE" dirty="0"/>
              <a:t>Dein Becken darf während der Ausführung nicht sinken</a:t>
            </a:r>
          </a:p>
          <a:p>
            <a:pPr marL="0" indent="0" algn="just">
              <a:buNone/>
            </a:pPr>
            <a:endParaRPr lang="de-DE" dirty="0"/>
          </a:p>
          <a:p>
            <a:pPr algn="just">
              <a:buFont typeface="Wingdings" panose="05000000000000000000" pitchFamily="2" charset="2"/>
              <a:buChar char="§"/>
            </a:pPr>
            <a:r>
              <a:rPr lang="de-DE" sz="2400" b="1" dirty="0"/>
              <a:t>Kleiner Tipp:</a:t>
            </a:r>
          </a:p>
          <a:p>
            <a:pPr marL="0" indent="0" algn="ctr">
              <a:buNone/>
            </a:pPr>
            <a:r>
              <a:rPr lang="de-DE" dirty="0"/>
              <a:t>      Falls dir es zu schwer fällt diese Übung 20 Sekunden lang durchzuziehen kannst du auch kurz absetzen und wieder in die Ausgangposition zurückkehren </a:t>
            </a:r>
          </a:p>
        </p:txBody>
      </p:sp>
      <p:pic>
        <p:nvPicPr>
          <p:cNvPr id="6" name="Grafik 5" descr="Ein Bild, das drinnen, Person, legend, Frau enthält.&#10;&#10;Automatisch generierte Beschreibung">
            <a:extLst>
              <a:ext uri="{FF2B5EF4-FFF2-40B4-BE49-F238E27FC236}">
                <a16:creationId xmlns:a16="http://schemas.microsoft.com/office/drawing/2014/main" id="{944BA705-61E0-4ADE-92D0-A37F07FF893B}"/>
              </a:ext>
            </a:extLst>
          </p:cNvPr>
          <p:cNvPicPr>
            <a:picLocks noChangeAspect="1"/>
          </p:cNvPicPr>
          <p:nvPr/>
        </p:nvPicPr>
        <p:blipFill>
          <a:blip r:embed="rId2"/>
          <a:stretch>
            <a:fillRect/>
          </a:stretch>
        </p:blipFill>
        <p:spPr>
          <a:xfrm>
            <a:off x="8632372" y="467588"/>
            <a:ext cx="3021563"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drinnen, Person, Frau, Mann enthält.&#10;&#10;Automatisch generierte Beschreibung">
            <a:extLst>
              <a:ext uri="{FF2B5EF4-FFF2-40B4-BE49-F238E27FC236}">
                <a16:creationId xmlns:a16="http://schemas.microsoft.com/office/drawing/2014/main" id="{76D1EDBE-58A7-48FA-BC2B-6D90A20EB04C}"/>
              </a:ext>
            </a:extLst>
          </p:cNvPr>
          <p:cNvPicPr>
            <a:picLocks noChangeAspect="1"/>
          </p:cNvPicPr>
          <p:nvPr/>
        </p:nvPicPr>
        <p:blipFill>
          <a:blip r:embed="rId3"/>
          <a:stretch>
            <a:fillRect/>
          </a:stretch>
        </p:blipFill>
        <p:spPr>
          <a:xfrm>
            <a:off x="8632371" y="3690440"/>
            <a:ext cx="3021563"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79513"/>
      </p:ext>
    </p:extLst>
  </p:cSld>
  <p:clrMapOvr>
    <a:masterClrMapping/>
  </p:clrMapOvr>
  <p:transition spd="slow" advClick="0" advTm="15000">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endParaRPr lang="de-DE"/>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EE2EDAA-8DBD-44A6-A9D2-E3874FF6CE10}"/>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12821071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endParaRPr lang="de-DE"/>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970014D1-6BF0-4801-A9BE-A268F0ECB235}"/>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26526174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endParaRPr lang="de-DE"/>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D00C712E-8AFA-42DC-A21E-3F69BF02A597}"/>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6066364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endParaRPr lang="de-DE"/>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B171286C-36EF-42DF-B345-583DD5C6FF0B}"/>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259663342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E51A0279-CBE8-4585-95A9-8390F46A1232}"/>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262308509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822707E9-758E-408C-A481-C6A5FA1DFF9B}"/>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20710084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C56BBC21-B0F4-4685-B90F-FB3D555EA126}"/>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227175858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2"/>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3"/>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08B6294-E6C5-48F4-BAA8-0BBDC653D05A}"/>
              </a:ext>
            </a:extLst>
          </p:cNvPr>
          <p:cNvSpPr txBox="1"/>
          <p:nvPr/>
        </p:nvSpPr>
        <p:spPr>
          <a:xfrm>
            <a:off x="1219200" y="4114199"/>
            <a:ext cx="5143094" cy="1384995"/>
          </a:xfrm>
          <a:prstGeom prst="rect">
            <a:avLst/>
          </a:prstGeom>
          <a:noFill/>
        </p:spPr>
        <p:txBody>
          <a:bodyPr wrap="square" rtlCol="0">
            <a:spAutoFit/>
          </a:bodyPr>
          <a:lstStyle/>
          <a:p>
            <a:r>
              <a:rPr lang="de-DE" sz="2800" b="1" dirty="0"/>
              <a:t>-Kopf darf nicht abknicken</a:t>
            </a:r>
          </a:p>
          <a:p>
            <a:r>
              <a:rPr lang="de-DE" sz="2800" b="1" dirty="0"/>
              <a:t>-Becken darf nicht einsinken!</a:t>
            </a:r>
          </a:p>
          <a:p>
            <a:r>
              <a:rPr lang="de-DE" sz="2800" b="1" dirty="0"/>
              <a:t>-Bauchmuskeln anspannen</a:t>
            </a:r>
          </a:p>
        </p:txBody>
      </p:sp>
    </p:spTree>
    <p:extLst>
      <p:ext uri="{BB962C8B-B14F-4D97-AF65-F5344CB8AC3E}">
        <p14:creationId xmlns:p14="http://schemas.microsoft.com/office/powerpoint/2010/main" val="22436389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Crunches</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   Stop!</a:t>
            </a:r>
            <a:endParaRPr lang="de-DE" sz="5400" b="1" dirty="0"/>
          </a:p>
        </p:txBody>
      </p:sp>
      <p:pic>
        <p:nvPicPr>
          <p:cNvPr id="9" name="Grafik 8" descr="Ein Bild, das drinnen, Person, Frau, Mann enthält.&#10;&#10;Automatisch generierte Beschreibung">
            <a:extLst>
              <a:ext uri="{FF2B5EF4-FFF2-40B4-BE49-F238E27FC236}">
                <a16:creationId xmlns:a16="http://schemas.microsoft.com/office/drawing/2014/main" id="{69B3A996-09DE-41C5-8090-1CC15EA384E2}"/>
              </a:ext>
            </a:extLst>
          </p:cNvPr>
          <p:cNvPicPr>
            <a:picLocks noChangeAspect="1"/>
          </p:cNvPicPr>
          <p:nvPr/>
        </p:nvPicPr>
        <p:blipFill>
          <a:blip r:embed="rId4"/>
          <a:stretch>
            <a:fillRect/>
          </a:stretch>
        </p:blipFill>
        <p:spPr>
          <a:xfrm>
            <a:off x="8332048" y="3535843"/>
            <a:ext cx="3471835" cy="304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Frau enthält.&#10;&#10;Automatisch generierte Beschreibung">
            <a:extLst>
              <a:ext uri="{FF2B5EF4-FFF2-40B4-BE49-F238E27FC236}">
                <a16:creationId xmlns:a16="http://schemas.microsoft.com/office/drawing/2014/main" id="{52685C65-91C3-4130-81A3-6E8E2F39662A}"/>
              </a:ext>
            </a:extLst>
          </p:cNvPr>
          <p:cNvPicPr>
            <a:picLocks noChangeAspect="1"/>
          </p:cNvPicPr>
          <p:nvPr/>
        </p:nvPicPr>
        <p:blipFill>
          <a:blip r:embed="rId5"/>
          <a:stretch>
            <a:fillRect/>
          </a:stretch>
        </p:blipFill>
        <p:spPr>
          <a:xfrm>
            <a:off x="8335006" y="300320"/>
            <a:ext cx="3467611" cy="264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_Stop_ Sound Effect">
            <a:hlinkClick r:id="" action="ppaction://media"/>
            <a:extLst>
              <a:ext uri="{FF2B5EF4-FFF2-40B4-BE49-F238E27FC236}">
                <a16:creationId xmlns:a16="http://schemas.microsoft.com/office/drawing/2014/main" id="{6281F350-5CD2-4F85-949E-F9DA31626B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905" y="60158"/>
            <a:ext cx="609600" cy="609600"/>
          </a:xfrm>
          <a:prstGeom prst="rect">
            <a:avLst/>
          </a:prstGeom>
        </p:spPr>
      </p:pic>
    </p:spTree>
    <p:extLst>
      <p:ext uri="{BB962C8B-B14F-4D97-AF65-F5344CB8AC3E}">
        <p14:creationId xmlns:p14="http://schemas.microsoft.com/office/powerpoint/2010/main" val="406247624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Schwimmen</a:t>
            </a:r>
            <a:br>
              <a:rPr lang="de-DE" sz="6300" b="1" dirty="0"/>
            </a:br>
            <a:r>
              <a:rPr lang="de-DE" sz="6600" b="1" dirty="0"/>
              <a:t>                     </a:t>
            </a:r>
            <a:br>
              <a:rPr lang="de-DE" sz="6600" b="1" dirty="0"/>
            </a:br>
            <a:r>
              <a:rPr lang="de-DE" sz="6600" b="1" dirty="0"/>
              <a:t>10 Sekunden</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966CC96F-B6D9-4341-89F5-5B245C75C317}"/>
              </a:ext>
            </a:extLst>
          </p:cNvPr>
          <p:cNvPicPr>
            <a:picLocks noChangeAspect="1"/>
          </p:cNvPicPr>
          <p:nvPr/>
        </p:nvPicPr>
        <p:blipFill>
          <a:blip r:embed="rId2"/>
          <a:stretch>
            <a:fillRect/>
          </a:stretch>
        </p:blipFill>
        <p:spPr>
          <a:xfrm>
            <a:off x="9101667" y="1278466"/>
            <a:ext cx="3008167" cy="234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7" descr="Ein Bild, das drinnen, Person, legend, jung enthält.&#10;&#10;Mit sehr hoher Zuverlässigkeit generierte Beschreibung">
            <a:extLst>
              <a:ext uri="{FF2B5EF4-FFF2-40B4-BE49-F238E27FC236}">
                <a16:creationId xmlns:a16="http://schemas.microsoft.com/office/drawing/2014/main" id="{08A9DC4D-FEB5-49C9-8913-C2E896868E63}"/>
              </a:ext>
            </a:extLst>
          </p:cNvPr>
          <p:cNvPicPr>
            <a:picLocks noChangeAspect="1"/>
          </p:cNvPicPr>
          <p:nvPr/>
        </p:nvPicPr>
        <p:blipFill>
          <a:blip r:embed="rId3"/>
          <a:stretch>
            <a:fillRect/>
          </a:stretch>
        </p:blipFill>
        <p:spPr>
          <a:xfrm>
            <a:off x="9101667" y="4063661"/>
            <a:ext cx="3008167" cy="242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015535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118637" y="1046572"/>
            <a:ext cx="9601200" cy="1485900"/>
          </a:xfrm>
        </p:spPr>
        <p:txBody>
          <a:bodyPr>
            <a:normAutofit/>
          </a:bodyPr>
          <a:lstStyle/>
          <a:p>
            <a:r>
              <a:rPr lang="de-DE" sz="6000" b="1" dirty="0"/>
              <a:t>Schwimmen</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078206" y="2349501"/>
            <a:ext cx="6101527" cy="3581400"/>
          </a:xfrm>
        </p:spPr>
        <p:txBody>
          <a:bodyPr vert="horz" lIns="91440" tIns="45720" rIns="91440" bIns="45720" rtlCol="0" anchor="t">
            <a:normAutofit lnSpcReduction="10000"/>
          </a:bodyPr>
          <a:lstStyle/>
          <a:p>
            <a:pPr marL="383540" indent="-383540" algn="just"/>
            <a:r>
              <a:rPr lang="de-DE" sz="2400" b="1" dirty="0"/>
              <a:t>Richtige Ausführung:</a:t>
            </a:r>
            <a:endParaRPr lang="de-DE"/>
          </a:p>
          <a:p>
            <a:pPr marL="383540" indent="-383540" algn="just">
              <a:buFont typeface="Wingdings" panose="05000000000000000000" pitchFamily="2" charset="2"/>
              <a:buChar char="Ø"/>
            </a:pPr>
            <a:r>
              <a:rPr lang="de-DE" dirty="0"/>
              <a:t>Rücken muss ausgestreckt sein</a:t>
            </a:r>
          </a:p>
          <a:p>
            <a:pPr marL="383540" indent="-383540" algn="just">
              <a:buFont typeface="Wingdings" panose="05000000000000000000" pitchFamily="2" charset="2"/>
              <a:buChar char="Ø"/>
            </a:pPr>
            <a:r>
              <a:rPr lang="de-DE" dirty="0"/>
              <a:t>Körper muss stets eine grade Linie bilden</a:t>
            </a:r>
          </a:p>
          <a:p>
            <a:pPr marL="383540" indent="-383540" algn="just">
              <a:buFont typeface="Wingdings" panose="05000000000000000000" pitchFamily="2" charset="2"/>
              <a:buChar char="Ø"/>
            </a:pPr>
            <a:r>
              <a:rPr lang="de-DE" dirty="0"/>
              <a:t>Die meiste Spannung muss im Po erfolgen</a:t>
            </a:r>
          </a:p>
          <a:p>
            <a:pPr marL="0" indent="0" algn="just">
              <a:buNone/>
            </a:pPr>
            <a:endParaRPr lang="de-DE" dirty="0"/>
          </a:p>
          <a:p>
            <a:pPr marL="383540" indent="-383540" algn="just">
              <a:buFont typeface="Wingdings" panose="05000000000000000000" pitchFamily="2" charset="2"/>
              <a:buChar char="§"/>
            </a:pPr>
            <a:r>
              <a:rPr lang="de-DE" sz="2400" b="1" dirty="0"/>
              <a:t>Kleiner Tipp:</a:t>
            </a:r>
          </a:p>
          <a:p>
            <a:pPr marL="0" indent="0" algn="ctr">
              <a:buNone/>
            </a:pPr>
            <a:r>
              <a:rPr lang="de-DE" dirty="0"/>
              <a:t>      Wenn dir diese Übungsvariante zu schwer fällt kannst du auch deine Arme ablegen und nur deine Beine abwechselnd anheben</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2849219D-C771-4EB5-B8A5-6ECE8D958D75}"/>
              </a:ext>
            </a:extLst>
          </p:cNvPr>
          <p:cNvPicPr>
            <a:picLocks noChangeAspect="1"/>
          </p:cNvPicPr>
          <p:nvPr/>
        </p:nvPicPr>
        <p:blipFill>
          <a:blip r:embed="rId2"/>
          <a:stretch>
            <a:fillRect/>
          </a:stretch>
        </p:blipFill>
        <p:spPr>
          <a:xfrm>
            <a:off x="8629650" y="442913"/>
            <a:ext cx="3028949" cy="2543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7" descr="Ein Bild, das drinnen, Person, legend, jung enthält.&#10;&#10;Mit sehr hoher Zuverlässigkeit generierte Beschreibung">
            <a:extLst>
              <a:ext uri="{FF2B5EF4-FFF2-40B4-BE49-F238E27FC236}">
                <a16:creationId xmlns:a16="http://schemas.microsoft.com/office/drawing/2014/main" id="{1E83EC9B-AD6A-4E1C-9FD9-55164AFB0AD0}"/>
              </a:ext>
            </a:extLst>
          </p:cNvPr>
          <p:cNvPicPr>
            <a:picLocks noChangeAspect="1"/>
          </p:cNvPicPr>
          <p:nvPr/>
        </p:nvPicPr>
        <p:blipFill>
          <a:blip r:embed="rId3"/>
          <a:stretch>
            <a:fillRect/>
          </a:stretch>
        </p:blipFill>
        <p:spPr>
          <a:xfrm>
            <a:off x="8629650" y="3871912"/>
            <a:ext cx="3028949" cy="2543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3395398"/>
      </p:ext>
    </p:extLst>
  </p:cSld>
  <p:clrMapOvr>
    <a:masterClrMapping/>
  </p:clrMapOvr>
  <p:transition spd="slow" advClick="0" advTm="15000">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Schwimmen</a:t>
            </a:r>
            <a:br>
              <a:rPr lang="de-DE" sz="6300" b="1" dirty="0"/>
            </a:br>
            <a:r>
              <a:rPr lang="de-DE" sz="6600" b="1" dirty="0"/>
              <a:t>                     </a:t>
            </a:r>
            <a:br>
              <a:rPr lang="de-DE" sz="6600" b="1" dirty="0"/>
            </a:br>
            <a:r>
              <a:rPr lang="de-DE" sz="6600" b="1" dirty="0"/>
              <a:t>5 Sekunden</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966CC96F-B6D9-4341-89F5-5B245C75C317}"/>
              </a:ext>
            </a:extLst>
          </p:cNvPr>
          <p:cNvPicPr>
            <a:picLocks noChangeAspect="1"/>
          </p:cNvPicPr>
          <p:nvPr/>
        </p:nvPicPr>
        <p:blipFill>
          <a:blip r:embed="rId2"/>
          <a:stretch>
            <a:fillRect/>
          </a:stretch>
        </p:blipFill>
        <p:spPr>
          <a:xfrm>
            <a:off x="9101667" y="1278466"/>
            <a:ext cx="3008167" cy="234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7" descr="Ein Bild, das drinnen, Person, legend, jung enthält.&#10;&#10;Mit sehr hoher Zuverlässigkeit generierte Beschreibung">
            <a:extLst>
              <a:ext uri="{FF2B5EF4-FFF2-40B4-BE49-F238E27FC236}">
                <a16:creationId xmlns:a16="http://schemas.microsoft.com/office/drawing/2014/main" id="{08A9DC4D-FEB5-49C9-8913-C2E896868E63}"/>
              </a:ext>
            </a:extLst>
          </p:cNvPr>
          <p:cNvPicPr>
            <a:picLocks noChangeAspect="1"/>
          </p:cNvPicPr>
          <p:nvPr/>
        </p:nvPicPr>
        <p:blipFill>
          <a:blip r:embed="rId3"/>
          <a:stretch>
            <a:fillRect/>
          </a:stretch>
        </p:blipFill>
        <p:spPr>
          <a:xfrm>
            <a:off x="9101667" y="4063661"/>
            <a:ext cx="3008167" cy="242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978788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Schwimmen</a:t>
            </a:r>
            <a:br>
              <a:rPr lang="de-DE" sz="6300" b="1" dirty="0"/>
            </a:br>
            <a:r>
              <a:rPr lang="de-DE" sz="6600" b="1" dirty="0"/>
              <a:t>                     </a:t>
            </a:r>
            <a:br>
              <a:rPr lang="de-DE" sz="6600" b="1" dirty="0"/>
            </a:br>
            <a:r>
              <a:rPr lang="de-DE" sz="6600" b="1" dirty="0"/>
              <a:t>4 Sekunden</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966CC96F-B6D9-4341-89F5-5B245C75C317}"/>
              </a:ext>
            </a:extLst>
          </p:cNvPr>
          <p:cNvPicPr>
            <a:picLocks noChangeAspect="1"/>
          </p:cNvPicPr>
          <p:nvPr/>
        </p:nvPicPr>
        <p:blipFill>
          <a:blip r:embed="rId4"/>
          <a:stretch>
            <a:fillRect/>
          </a:stretch>
        </p:blipFill>
        <p:spPr>
          <a:xfrm>
            <a:off x="9101667" y="1278466"/>
            <a:ext cx="3008167" cy="234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7" descr="Ein Bild, das drinnen, Person, legend, jung enthält.&#10;&#10;Mit sehr hoher Zuverlässigkeit generierte Beschreibung">
            <a:extLst>
              <a:ext uri="{FF2B5EF4-FFF2-40B4-BE49-F238E27FC236}">
                <a16:creationId xmlns:a16="http://schemas.microsoft.com/office/drawing/2014/main" id="{08A9DC4D-FEB5-49C9-8913-C2E896868E63}"/>
              </a:ext>
            </a:extLst>
          </p:cNvPr>
          <p:cNvPicPr>
            <a:picLocks noChangeAspect="1"/>
          </p:cNvPicPr>
          <p:nvPr/>
        </p:nvPicPr>
        <p:blipFill>
          <a:blip r:embed="rId5"/>
          <a:stretch>
            <a:fillRect/>
          </a:stretch>
        </p:blipFill>
        <p:spPr>
          <a:xfrm>
            <a:off x="9101667" y="4063661"/>
            <a:ext cx="3008167" cy="242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Mario Kart Race Start - Gaming Sound Effect (HD)">
            <a:hlinkClick r:id="" action="ppaction://media"/>
            <a:extLst>
              <a:ext uri="{FF2B5EF4-FFF2-40B4-BE49-F238E27FC236}">
                <a16:creationId xmlns:a16="http://schemas.microsoft.com/office/drawing/2014/main" id="{2553136A-6D61-4C19-A3B2-503B662D96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147" y="93337"/>
            <a:ext cx="609600" cy="609600"/>
          </a:xfrm>
          <a:prstGeom prst="rect">
            <a:avLst/>
          </a:prstGeom>
        </p:spPr>
      </p:pic>
    </p:spTree>
    <p:extLst>
      <p:ext uri="{BB962C8B-B14F-4D97-AF65-F5344CB8AC3E}">
        <p14:creationId xmlns:p14="http://schemas.microsoft.com/office/powerpoint/2010/main" val="251944741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Schwimmen</a:t>
            </a:r>
            <a:br>
              <a:rPr lang="de-DE" sz="6300" b="1" dirty="0"/>
            </a:br>
            <a:r>
              <a:rPr lang="de-DE" sz="6600" b="1" dirty="0"/>
              <a:t>                     </a:t>
            </a:r>
            <a:br>
              <a:rPr lang="de-DE" sz="6600" b="1" dirty="0"/>
            </a:br>
            <a:r>
              <a:rPr lang="de-DE" sz="6600" b="1" dirty="0"/>
              <a:t>3 Sekunden</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966CC96F-B6D9-4341-89F5-5B245C75C317}"/>
              </a:ext>
            </a:extLst>
          </p:cNvPr>
          <p:cNvPicPr>
            <a:picLocks noChangeAspect="1"/>
          </p:cNvPicPr>
          <p:nvPr/>
        </p:nvPicPr>
        <p:blipFill>
          <a:blip r:embed="rId2"/>
          <a:stretch>
            <a:fillRect/>
          </a:stretch>
        </p:blipFill>
        <p:spPr>
          <a:xfrm>
            <a:off x="9101667" y="1278466"/>
            <a:ext cx="3008167" cy="234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7" descr="Ein Bild, das drinnen, Person, legend, jung enthält.&#10;&#10;Mit sehr hoher Zuverlässigkeit generierte Beschreibung">
            <a:extLst>
              <a:ext uri="{FF2B5EF4-FFF2-40B4-BE49-F238E27FC236}">
                <a16:creationId xmlns:a16="http://schemas.microsoft.com/office/drawing/2014/main" id="{08A9DC4D-FEB5-49C9-8913-C2E896868E63}"/>
              </a:ext>
            </a:extLst>
          </p:cNvPr>
          <p:cNvPicPr>
            <a:picLocks noChangeAspect="1"/>
          </p:cNvPicPr>
          <p:nvPr/>
        </p:nvPicPr>
        <p:blipFill>
          <a:blip r:embed="rId3"/>
          <a:stretch>
            <a:fillRect/>
          </a:stretch>
        </p:blipFill>
        <p:spPr>
          <a:xfrm>
            <a:off x="9101667" y="4063661"/>
            <a:ext cx="3008167" cy="242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384157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Schwimmen</a:t>
            </a:r>
            <a:br>
              <a:rPr lang="de-DE" sz="6300" b="1" dirty="0"/>
            </a:br>
            <a:r>
              <a:rPr lang="de-DE" sz="6600" b="1" dirty="0"/>
              <a:t>                     </a:t>
            </a:r>
            <a:br>
              <a:rPr lang="de-DE" sz="6600" b="1" dirty="0"/>
            </a:br>
            <a:r>
              <a:rPr lang="de-DE" sz="6600" b="1" dirty="0"/>
              <a:t>2 Sekunden</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966CC96F-B6D9-4341-89F5-5B245C75C317}"/>
              </a:ext>
            </a:extLst>
          </p:cNvPr>
          <p:cNvPicPr>
            <a:picLocks noChangeAspect="1"/>
          </p:cNvPicPr>
          <p:nvPr/>
        </p:nvPicPr>
        <p:blipFill>
          <a:blip r:embed="rId2"/>
          <a:stretch>
            <a:fillRect/>
          </a:stretch>
        </p:blipFill>
        <p:spPr>
          <a:xfrm>
            <a:off x="9101667" y="1278466"/>
            <a:ext cx="3008167" cy="234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7" descr="Ein Bild, das drinnen, Person, legend, jung enthält.&#10;&#10;Mit sehr hoher Zuverlässigkeit generierte Beschreibung">
            <a:extLst>
              <a:ext uri="{FF2B5EF4-FFF2-40B4-BE49-F238E27FC236}">
                <a16:creationId xmlns:a16="http://schemas.microsoft.com/office/drawing/2014/main" id="{08A9DC4D-FEB5-49C9-8913-C2E896868E63}"/>
              </a:ext>
            </a:extLst>
          </p:cNvPr>
          <p:cNvPicPr>
            <a:picLocks noChangeAspect="1"/>
          </p:cNvPicPr>
          <p:nvPr/>
        </p:nvPicPr>
        <p:blipFill>
          <a:blip r:embed="rId3"/>
          <a:stretch>
            <a:fillRect/>
          </a:stretch>
        </p:blipFill>
        <p:spPr>
          <a:xfrm>
            <a:off x="9101667" y="4063661"/>
            <a:ext cx="3008167" cy="242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486060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Schwimmen</a:t>
            </a:r>
            <a:br>
              <a:rPr lang="de-DE" sz="6300" b="1" dirty="0"/>
            </a:br>
            <a:r>
              <a:rPr lang="de-DE" sz="6600" b="1" dirty="0"/>
              <a:t>                     </a:t>
            </a:r>
            <a:br>
              <a:rPr lang="de-DE" sz="6600" b="1" dirty="0"/>
            </a:br>
            <a:r>
              <a:rPr lang="de-DE" sz="6600" b="1" dirty="0"/>
              <a:t>1 Sekunde</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966CC96F-B6D9-4341-89F5-5B245C75C317}"/>
              </a:ext>
            </a:extLst>
          </p:cNvPr>
          <p:cNvPicPr>
            <a:picLocks noChangeAspect="1"/>
          </p:cNvPicPr>
          <p:nvPr/>
        </p:nvPicPr>
        <p:blipFill>
          <a:blip r:embed="rId2"/>
          <a:stretch>
            <a:fillRect/>
          </a:stretch>
        </p:blipFill>
        <p:spPr>
          <a:xfrm>
            <a:off x="9101667" y="1278466"/>
            <a:ext cx="3008167" cy="234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7" descr="Ein Bild, das drinnen, Person, legend, jung enthält.&#10;&#10;Mit sehr hoher Zuverlässigkeit generierte Beschreibung">
            <a:extLst>
              <a:ext uri="{FF2B5EF4-FFF2-40B4-BE49-F238E27FC236}">
                <a16:creationId xmlns:a16="http://schemas.microsoft.com/office/drawing/2014/main" id="{08A9DC4D-FEB5-49C9-8913-C2E896868E63}"/>
              </a:ext>
            </a:extLst>
          </p:cNvPr>
          <p:cNvPicPr>
            <a:picLocks noChangeAspect="1"/>
          </p:cNvPicPr>
          <p:nvPr/>
        </p:nvPicPr>
        <p:blipFill>
          <a:blip r:embed="rId3"/>
          <a:stretch>
            <a:fillRect/>
          </a:stretch>
        </p:blipFill>
        <p:spPr>
          <a:xfrm>
            <a:off x="9101667" y="4063661"/>
            <a:ext cx="3008167" cy="242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972652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Schwimmen</a:t>
            </a:r>
            <a:br>
              <a:rPr lang="de-DE" sz="6300" b="1" dirty="0"/>
            </a:br>
            <a:r>
              <a:rPr lang="de-DE" sz="6600" b="1" dirty="0"/>
              <a:t>                     </a:t>
            </a:r>
            <a:br>
              <a:rPr lang="de-DE" sz="6600" b="1" dirty="0"/>
            </a:br>
            <a:r>
              <a:rPr lang="de-DE" sz="6600" b="1" dirty="0"/>
              <a:t>    Los!</a:t>
            </a:r>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966CC96F-B6D9-4341-89F5-5B245C75C317}"/>
              </a:ext>
            </a:extLst>
          </p:cNvPr>
          <p:cNvPicPr>
            <a:picLocks noChangeAspect="1"/>
          </p:cNvPicPr>
          <p:nvPr/>
        </p:nvPicPr>
        <p:blipFill>
          <a:blip r:embed="rId2"/>
          <a:stretch>
            <a:fillRect/>
          </a:stretch>
        </p:blipFill>
        <p:spPr>
          <a:xfrm>
            <a:off x="9101667" y="1278466"/>
            <a:ext cx="3008167" cy="234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7" descr="Ein Bild, das drinnen, Person, legend, jung enthält.&#10;&#10;Mit sehr hoher Zuverlässigkeit generierte Beschreibung">
            <a:extLst>
              <a:ext uri="{FF2B5EF4-FFF2-40B4-BE49-F238E27FC236}">
                <a16:creationId xmlns:a16="http://schemas.microsoft.com/office/drawing/2014/main" id="{08A9DC4D-FEB5-49C9-8913-C2E896868E63}"/>
              </a:ext>
            </a:extLst>
          </p:cNvPr>
          <p:cNvPicPr>
            <a:picLocks noChangeAspect="1"/>
          </p:cNvPicPr>
          <p:nvPr/>
        </p:nvPicPr>
        <p:blipFill>
          <a:blip r:embed="rId3"/>
          <a:stretch>
            <a:fillRect/>
          </a:stretch>
        </p:blipFill>
        <p:spPr>
          <a:xfrm>
            <a:off x="9101667" y="4063661"/>
            <a:ext cx="3008167" cy="242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779699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endParaRPr lang="de-DE"/>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D4A14AE5-8EDB-4ADB-B4E4-8EEA6F7C5557}"/>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82516447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endParaRPr lang="de-DE" dirty="0"/>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C9223985-3925-4F60-AA2B-EEABFAE0287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4943976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endParaRPr lang="de-DE"/>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31828ACE-0A5F-427F-B03A-F5DB86D28DB6}"/>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3386304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endParaRPr lang="de-DE"/>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B6ABE133-09A5-4D3E-99C0-7E99C406922D}"/>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119765449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118637" y="1046572"/>
            <a:ext cx="9601200" cy="1485900"/>
          </a:xfrm>
        </p:spPr>
        <p:txBody>
          <a:bodyPr>
            <a:normAutofit/>
          </a:bodyPr>
          <a:lstStyle/>
          <a:p>
            <a:r>
              <a:rPr lang="de-DE" sz="6000" b="1" dirty="0"/>
              <a:t>L-Seat</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106960" y="2349501"/>
            <a:ext cx="6331565" cy="4055852"/>
          </a:xfrm>
        </p:spPr>
        <p:txBody>
          <a:bodyPr vert="horz" lIns="91440" tIns="45720" rIns="91440" bIns="45720" rtlCol="0" anchor="t">
            <a:normAutofit lnSpcReduction="10000"/>
          </a:bodyPr>
          <a:lstStyle/>
          <a:p>
            <a:pPr marL="383540" indent="-383540" algn="just"/>
            <a:r>
              <a:rPr lang="de-DE" sz="2400" b="1" dirty="0"/>
              <a:t>Richtige Ausführung:</a:t>
            </a:r>
            <a:endParaRPr lang="de-DE" dirty="0"/>
          </a:p>
          <a:p>
            <a:pPr marL="383540" indent="-383540" algn="just">
              <a:buFont typeface="Wingdings" panose="05000000000000000000" pitchFamily="2" charset="2"/>
              <a:buChar char="Ø"/>
            </a:pPr>
            <a:r>
              <a:rPr lang="de-DE" dirty="0"/>
              <a:t>Schultern nicht zu den Ohren wandern lassen</a:t>
            </a:r>
          </a:p>
          <a:p>
            <a:pPr marL="383540" indent="-383540" algn="just">
              <a:buFont typeface="Wingdings" panose="05000000000000000000" pitchFamily="2" charset="2"/>
              <a:buChar char="Ø"/>
            </a:pPr>
            <a:r>
              <a:rPr lang="de-DE" dirty="0"/>
              <a:t>Durchgehende Körperspannung</a:t>
            </a:r>
          </a:p>
          <a:p>
            <a:pPr marL="383540" indent="-383540" algn="just">
              <a:buFont typeface="Wingdings" panose="05000000000000000000" pitchFamily="2" charset="2"/>
              <a:buChar char="Ø"/>
            </a:pPr>
            <a:r>
              <a:rPr lang="de-DE" dirty="0"/>
              <a:t>Beine müssen komplett durchgestreckt sein</a:t>
            </a:r>
          </a:p>
          <a:p>
            <a:pPr marL="383540" indent="-383540" algn="just">
              <a:buFont typeface="Wingdings" panose="05000000000000000000" pitchFamily="2" charset="2"/>
              <a:buChar char="Ø"/>
            </a:pPr>
            <a:r>
              <a:rPr lang="de-DE" dirty="0"/>
              <a:t>Diese Position dann für 20 Sekunden halten</a:t>
            </a:r>
          </a:p>
          <a:p>
            <a:pPr marL="0" indent="0" algn="just">
              <a:buNone/>
            </a:pPr>
            <a:endParaRPr lang="de-DE" dirty="0"/>
          </a:p>
          <a:p>
            <a:pPr marL="383540" indent="-383540" algn="just">
              <a:buFont typeface="Wingdings" panose="05000000000000000000" pitchFamily="2" charset="2"/>
              <a:buChar char="§"/>
            </a:pPr>
            <a:r>
              <a:rPr lang="de-DE" sz="2400" b="1" dirty="0"/>
              <a:t>Kleiner Tipp:</a:t>
            </a:r>
          </a:p>
          <a:p>
            <a:pPr marL="0" indent="0" algn="ctr">
              <a:buNone/>
            </a:pPr>
            <a:r>
              <a:rPr lang="de-DE" dirty="0"/>
              <a:t>    Wenn dir diese Variante zu schwer ist kannst du auch zwei Stühle nehmen und diese Übung zwischen den Stühlen machen. So sollte dir die Übung leichter fallen.</a:t>
            </a:r>
          </a:p>
        </p:txBody>
      </p:sp>
      <p:pic>
        <p:nvPicPr>
          <p:cNvPr id="5" name="Grafik 5" descr="Ein Bild, das Person, drinnen, Schrank, Mann enthält.&#10;&#10;Mit sehr hoher Zuverlässigkeit generierte Beschreibung">
            <a:extLst>
              <a:ext uri="{FF2B5EF4-FFF2-40B4-BE49-F238E27FC236}">
                <a16:creationId xmlns:a16="http://schemas.microsoft.com/office/drawing/2014/main" id="{680F6DF6-CCC2-4922-8F9E-32DE59856FA6}"/>
              </a:ext>
            </a:extLst>
          </p:cNvPr>
          <p:cNvPicPr>
            <a:picLocks noChangeAspect="1"/>
          </p:cNvPicPr>
          <p:nvPr/>
        </p:nvPicPr>
        <p:blipFill>
          <a:blip r:embed="rId2"/>
          <a:stretch>
            <a:fillRect/>
          </a:stretch>
        </p:blipFill>
        <p:spPr>
          <a:xfrm>
            <a:off x="8635042" y="589831"/>
            <a:ext cx="3030747"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8" descr="Ein Bild, das Person, drinnen, Schrank, Küche enthält.&#10;&#10;Mit sehr hoher Zuverlässigkeit generierte Beschreibung">
            <a:extLst>
              <a:ext uri="{FF2B5EF4-FFF2-40B4-BE49-F238E27FC236}">
                <a16:creationId xmlns:a16="http://schemas.microsoft.com/office/drawing/2014/main" id="{9295CFDB-C78D-4388-AC13-196A378814C6}"/>
              </a:ext>
            </a:extLst>
          </p:cNvPr>
          <p:cNvPicPr>
            <a:picLocks noChangeAspect="1"/>
          </p:cNvPicPr>
          <p:nvPr/>
        </p:nvPicPr>
        <p:blipFill>
          <a:blip r:embed="rId3"/>
          <a:stretch>
            <a:fillRect/>
          </a:stretch>
        </p:blipFill>
        <p:spPr>
          <a:xfrm>
            <a:off x="8635042" y="3867869"/>
            <a:ext cx="3030747"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Verbinder: gewinkelt 5">
            <a:extLst>
              <a:ext uri="{FF2B5EF4-FFF2-40B4-BE49-F238E27FC236}">
                <a16:creationId xmlns:a16="http://schemas.microsoft.com/office/drawing/2014/main" id="{2EC756E2-2CF3-45C9-BA1E-F3534DAEFD13}"/>
              </a:ext>
            </a:extLst>
          </p:cNvPr>
          <p:cNvCxnSpPr/>
          <p:nvPr/>
        </p:nvCxnSpPr>
        <p:spPr>
          <a:xfrm>
            <a:off x="6392333" y="4221352"/>
            <a:ext cx="1930400" cy="8466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35033"/>
      </p:ext>
    </p:extLst>
  </p:cSld>
  <p:clrMapOvr>
    <a:masterClrMapping/>
  </p:clrMapOvr>
  <p:transition spd="slow" advClick="0" advTm="15000">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0FD8A258-F5B2-422F-A540-AF9B57D19DBF}"/>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380958457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18F36F4F-B304-42A9-A3A9-6BF4AE54F716}"/>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360899107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41CA4A23-DF7F-470A-A031-DD2805C13B63}"/>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34843936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2"/>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3"/>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47AAC92F-8CBE-4858-950B-4A32ADF38981}"/>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-Körper muss gerade Linie bilden!</a:t>
            </a:r>
          </a:p>
          <a:p>
            <a:r>
              <a:rPr lang="de-DE" sz="2800" b="1" dirty="0"/>
              <a:t>-Rücken muss angespannt sein!</a:t>
            </a:r>
          </a:p>
        </p:txBody>
      </p:sp>
    </p:spTree>
    <p:extLst>
      <p:ext uri="{BB962C8B-B14F-4D97-AF65-F5344CB8AC3E}">
        <p14:creationId xmlns:p14="http://schemas.microsoft.com/office/powerpoint/2010/main" val="66156455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Schwimmen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    Stop!</a:t>
            </a:r>
            <a:endParaRPr lang="de-DE" sz="5400" b="1" dirty="0"/>
          </a:p>
        </p:txBody>
      </p:sp>
      <p:pic>
        <p:nvPicPr>
          <p:cNvPr id="4" name="Grafik 4" descr="Ein Bild, das drinnen, Person, Frau, legend enthält.&#10;&#10;Mit sehr hoher Zuverlässigkeit generierte Beschreibung">
            <a:extLst>
              <a:ext uri="{FF2B5EF4-FFF2-40B4-BE49-F238E27FC236}">
                <a16:creationId xmlns:a16="http://schemas.microsoft.com/office/drawing/2014/main" id="{D59EE8AC-55B6-4D62-8C1B-EF83577D498B}"/>
              </a:ext>
            </a:extLst>
          </p:cNvPr>
          <p:cNvPicPr>
            <a:picLocks noChangeAspect="1"/>
          </p:cNvPicPr>
          <p:nvPr/>
        </p:nvPicPr>
        <p:blipFill>
          <a:blip r:embed="rId4"/>
          <a:stretch>
            <a:fillRect/>
          </a:stretch>
        </p:blipFill>
        <p:spPr>
          <a:xfrm>
            <a:off x="8276740" y="420103"/>
            <a:ext cx="3280062" cy="264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Person, legend, jung enthält.&#10;&#10;Mit sehr hoher Zuverlässigkeit generierte Beschreibung">
            <a:extLst>
              <a:ext uri="{FF2B5EF4-FFF2-40B4-BE49-F238E27FC236}">
                <a16:creationId xmlns:a16="http://schemas.microsoft.com/office/drawing/2014/main" id="{E0F33951-C3DE-47C2-82B3-D4E1341FC4D3}"/>
              </a:ext>
            </a:extLst>
          </p:cNvPr>
          <p:cNvPicPr>
            <a:picLocks noChangeAspect="1"/>
          </p:cNvPicPr>
          <p:nvPr/>
        </p:nvPicPr>
        <p:blipFill>
          <a:blip r:embed="rId5"/>
          <a:stretch>
            <a:fillRect/>
          </a:stretch>
        </p:blipFill>
        <p:spPr>
          <a:xfrm>
            <a:off x="8257098" y="3631781"/>
            <a:ext cx="3332016" cy="2577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_Stop_ Sound Effect">
            <a:hlinkClick r:id="" action="ppaction://media"/>
            <a:extLst>
              <a:ext uri="{FF2B5EF4-FFF2-40B4-BE49-F238E27FC236}">
                <a16:creationId xmlns:a16="http://schemas.microsoft.com/office/drawing/2014/main" id="{D23E084F-B952-4BE6-A571-91702E664E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905" y="60158"/>
            <a:ext cx="609600" cy="609600"/>
          </a:xfrm>
          <a:prstGeom prst="rect">
            <a:avLst/>
          </a:prstGeom>
        </p:spPr>
      </p:pic>
    </p:spTree>
    <p:extLst>
      <p:ext uri="{BB962C8B-B14F-4D97-AF65-F5344CB8AC3E}">
        <p14:creationId xmlns:p14="http://schemas.microsoft.com/office/powerpoint/2010/main" val="384270140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L-Seat</a:t>
            </a:r>
            <a:br>
              <a:rPr lang="de-DE" sz="6300" b="1" dirty="0"/>
            </a:br>
            <a:r>
              <a:rPr lang="de-DE" sz="6600" b="1" dirty="0"/>
              <a:t>                     </a:t>
            </a:r>
            <a:br>
              <a:rPr lang="de-DE" sz="6600" b="1" dirty="0"/>
            </a:br>
            <a:r>
              <a:rPr lang="de-DE" sz="6600" b="1" dirty="0"/>
              <a:t>10 Sekunden</a:t>
            </a:r>
          </a:p>
        </p:txBody>
      </p:sp>
      <p:pic>
        <p:nvPicPr>
          <p:cNvPr id="3" name="Grafik 8" descr="Ein Bild, das Person, drinnen, Schrank, Küche enthält.&#10;&#10;Mit sehr hoher Zuverlässigkeit generierte Beschreibung">
            <a:extLst>
              <a:ext uri="{FF2B5EF4-FFF2-40B4-BE49-F238E27FC236}">
                <a16:creationId xmlns:a16="http://schemas.microsoft.com/office/drawing/2014/main" id="{7BBFE47E-8F99-41C8-89A7-8A447BC924CB}"/>
              </a:ext>
            </a:extLst>
          </p:cNvPr>
          <p:cNvPicPr>
            <a:picLocks noChangeAspect="1"/>
          </p:cNvPicPr>
          <p:nvPr/>
        </p:nvPicPr>
        <p:blipFill>
          <a:blip r:embed="rId2"/>
          <a:stretch>
            <a:fillRect/>
          </a:stretch>
        </p:blipFill>
        <p:spPr>
          <a:xfrm>
            <a:off x="8458481" y="3914332"/>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5" descr="Ein Bild, das Person, drinnen, Schrank, Mann enthält.&#10;&#10;Mit sehr hoher Zuverlässigkeit generierte Beschreibung">
            <a:extLst>
              <a:ext uri="{FF2B5EF4-FFF2-40B4-BE49-F238E27FC236}">
                <a16:creationId xmlns:a16="http://schemas.microsoft.com/office/drawing/2014/main" id="{AD2312D7-925C-4530-9AB4-2A49A8BA7FCE}"/>
              </a:ext>
            </a:extLst>
          </p:cNvPr>
          <p:cNvPicPr>
            <a:picLocks noChangeAspect="1"/>
          </p:cNvPicPr>
          <p:nvPr/>
        </p:nvPicPr>
        <p:blipFill>
          <a:blip r:embed="rId3"/>
          <a:stretch>
            <a:fillRect/>
          </a:stretch>
        </p:blipFill>
        <p:spPr>
          <a:xfrm>
            <a:off x="8458481" y="729221"/>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66827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L-Seat</a:t>
            </a:r>
            <a:br>
              <a:rPr lang="de-DE" sz="6300" b="1" dirty="0"/>
            </a:br>
            <a:r>
              <a:rPr lang="de-DE" sz="6600" b="1" dirty="0"/>
              <a:t>                     </a:t>
            </a:r>
            <a:br>
              <a:rPr lang="de-DE" sz="6600" b="1" dirty="0"/>
            </a:br>
            <a:r>
              <a:rPr lang="de-DE" sz="6600" b="1" dirty="0"/>
              <a:t>5 Sekunden</a:t>
            </a:r>
          </a:p>
        </p:txBody>
      </p:sp>
      <p:pic>
        <p:nvPicPr>
          <p:cNvPr id="3" name="Grafik 8" descr="Ein Bild, das Person, drinnen, Schrank, Küche enthält.&#10;&#10;Mit sehr hoher Zuverlässigkeit generierte Beschreibung">
            <a:extLst>
              <a:ext uri="{FF2B5EF4-FFF2-40B4-BE49-F238E27FC236}">
                <a16:creationId xmlns:a16="http://schemas.microsoft.com/office/drawing/2014/main" id="{7BBFE47E-8F99-41C8-89A7-8A447BC924CB}"/>
              </a:ext>
            </a:extLst>
          </p:cNvPr>
          <p:cNvPicPr>
            <a:picLocks noChangeAspect="1"/>
          </p:cNvPicPr>
          <p:nvPr/>
        </p:nvPicPr>
        <p:blipFill>
          <a:blip r:embed="rId2"/>
          <a:stretch>
            <a:fillRect/>
          </a:stretch>
        </p:blipFill>
        <p:spPr>
          <a:xfrm>
            <a:off x="8458481" y="3914332"/>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5" descr="Ein Bild, das Person, drinnen, Schrank, Mann enthält.&#10;&#10;Mit sehr hoher Zuverlässigkeit generierte Beschreibung">
            <a:extLst>
              <a:ext uri="{FF2B5EF4-FFF2-40B4-BE49-F238E27FC236}">
                <a16:creationId xmlns:a16="http://schemas.microsoft.com/office/drawing/2014/main" id="{AD2312D7-925C-4530-9AB4-2A49A8BA7FCE}"/>
              </a:ext>
            </a:extLst>
          </p:cNvPr>
          <p:cNvPicPr>
            <a:picLocks noChangeAspect="1"/>
          </p:cNvPicPr>
          <p:nvPr/>
        </p:nvPicPr>
        <p:blipFill>
          <a:blip r:embed="rId3"/>
          <a:stretch>
            <a:fillRect/>
          </a:stretch>
        </p:blipFill>
        <p:spPr>
          <a:xfrm>
            <a:off x="8458481" y="729221"/>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340289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L-Seat</a:t>
            </a:r>
            <a:br>
              <a:rPr lang="de-DE" sz="6300" b="1" dirty="0"/>
            </a:br>
            <a:r>
              <a:rPr lang="de-DE" sz="6600" b="1" dirty="0"/>
              <a:t>                     </a:t>
            </a:r>
            <a:br>
              <a:rPr lang="de-DE" sz="6600" b="1" dirty="0"/>
            </a:br>
            <a:r>
              <a:rPr lang="de-DE" sz="6600" b="1" dirty="0"/>
              <a:t>4 Sekunden</a:t>
            </a:r>
          </a:p>
        </p:txBody>
      </p:sp>
      <p:pic>
        <p:nvPicPr>
          <p:cNvPr id="3" name="Grafik 8" descr="Ein Bild, das Person, drinnen, Schrank, Küche enthält.&#10;&#10;Mit sehr hoher Zuverlässigkeit generierte Beschreibung">
            <a:extLst>
              <a:ext uri="{FF2B5EF4-FFF2-40B4-BE49-F238E27FC236}">
                <a16:creationId xmlns:a16="http://schemas.microsoft.com/office/drawing/2014/main" id="{7BBFE47E-8F99-41C8-89A7-8A447BC924CB}"/>
              </a:ext>
            </a:extLst>
          </p:cNvPr>
          <p:cNvPicPr>
            <a:picLocks noChangeAspect="1"/>
          </p:cNvPicPr>
          <p:nvPr/>
        </p:nvPicPr>
        <p:blipFill>
          <a:blip r:embed="rId4"/>
          <a:stretch>
            <a:fillRect/>
          </a:stretch>
        </p:blipFill>
        <p:spPr>
          <a:xfrm>
            <a:off x="8458481" y="3914332"/>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5" descr="Ein Bild, das Person, drinnen, Schrank, Mann enthält.&#10;&#10;Mit sehr hoher Zuverlässigkeit generierte Beschreibung">
            <a:extLst>
              <a:ext uri="{FF2B5EF4-FFF2-40B4-BE49-F238E27FC236}">
                <a16:creationId xmlns:a16="http://schemas.microsoft.com/office/drawing/2014/main" id="{AD2312D7-925C-4530-9AB4-2A49A8BA7FCE}"/>
              </a:ext>
            </a:extLst>
          </p:cNvPr>
          <p:cNvPicPr>
            <a:picLocks noChangeAspect="1"/>
          </p:cNvPicPr>
          <p:nvPr/>
        </p:nvPicPr>
        <p:blipFill>
          <a:blip r:embed="rId5"/>
          <a:stretch>
            <a:fillRect/>
          </a:stretch>
        </p:blipFill>
        <p:spPr>
          <a:xfrm>
            <a:off x="8458481" y="729221"/>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Mario Kart Race Start - Gaming Sound Effect (HD)">
            <a:hlinkClick r:id="" action="ppaction://media"/>
            <a:extLst>
              <a:ext uri="{FF2B5EF4-FFF2-40B4-BE49-F238E27FC236}">
                <a16:creationId xmlns:a16="http://schemas.microsoft.com/office/drawing/2014/main" id="{5A15CA78-5AF1-4797-B559-B589324D84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147" y="93337"/>
            <a:ext cx="609600" cy="609600"/>
          </a:xfrm>
          <a:prstGeom prst="rect">
            <a:avLst/>
          </a:prstGeom>
        </p:spPr>
      </p:pic>
    </p:spTree>
    <p:extLst>
      <p:ext uri="{BB962C8B-B14F-4D97-AF65-F5344CB8AC3E}">
        <p14:creationId xmlns:p14="http://schemas.microsoft.com/office/powerpoint/2010/main" val="425324159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L-Seat</a:t>
            </a:r>
            <a:br>
              <a:rPr lang="de-DE" sz="6300" b="1" dirty="0"/>
            </a:br>
            <a:r>
              <a:rPr lang="de-DE" sz="6600" b="1" dirty="0"/>
              <a:t>                     </a:t>
            </a:r>
            <a:br>
              <a:rPr lang="de-DE" sz="6600" b="1" dirty="0"/>
            </a:br>
            <a:r>
              <a:rPr lang="de-DE" sz="6600" b="1" dirty="0"/>
              <a:t>3 Sekunden</a:t>
            </a:r>
          </a:p>
        </p:txBody>
      </p:sp>
      <p:pic>
        <p:nvPicPr>
          <p:cNvPr id="3" name="Grafik 8" descr="Ein Bild, das Person, drinnen, Schrank, Küche enthält.&#10;&#10;Mit sehr hoher Zuverlässigkeit generierte Beschreibung">
            <a:extLst>
              <a:ext uri="{FF2B5EF4-FFF2-40B4-BE49-F238E27FC236}">
                <a16:creationId xmlns:a16="http://schemas.microsoft.com/office/drawing/2014/main" id="{7BBFE47E-8F99-41C8-89A7-8A447BC924CB}"/>
              </a:ext>
            </a:extLst>
          </p:cNvPr>
          <p:cNvPicPr>
            <a:picLocks noChangeAspect="1"/>
          </p:cNvPicPr>
          <p:nvPr/>
        </p:nvPicPr>
        <p:blipFill>
          <a:blip r:embed="rId2"/>
          <a:stretch>
            <a:fillRect/>
          </a:stretch>
        </p:blipFill>
        <p:spPr>
          <a:xfrm>
            <a:off x="8458481" y="3914332"/>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5" descr="Ein Bild, das Person, drinnen, Schrank, Mann enthält.&#10;&#10;Mit sehr hoher Zuverlässigkeit generierte Beschreibung">
            <a:extLst>
              <a:ext uri="{FF2B5EF4-FFF2-40B4-BE49-F238E27FC236}">
                <a16:creationId xmlns:a16="http://schemas.microsoft.com/office/drawing/2014/main" id="{AD2312D7-925C-4530-9AB4-2A49A8BA7FCE}"/>
              </a:ext>
            </a:extLst>
          </p:cNvPr>
          <p:cNvPicPr>
            <a:picLocks noChangeAspect="1"/>
          </p:cNvPicPr>
          <p:nvPr/>
        </p:nvPicPr>
        <p:blipFill>
          <a:blip r:embed="rId3"/>
          <a:stretch>
            <a:fillRect/>
          </a:stretch>
        </p:blipFill>
        <p:spPr>
          <a:xfrm>
            <a:off x="8458481" y="729221"/>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085056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L-Seat</a:t>
            </a:r>
            <a:br>
              <a:rPr lang="de-DE" sz="6300" b="1" dirty="0"/>
            </a:br>
            <a:r>
              <a:rPr lang="de-DE" sz="6600" b="1" dirty="0"/>
              <a:t>                     </a:t>
            </a:r>
            <a:br>
              <a:rPr lang="de-DE" sz="6600" b="1" dirty="0"/>
            </a:br>
            <a:r>
              <a:rPr lang="de-DE" sz="6600" b="1" dirty="0"/>
              <a:t>2 Sekunden</a:t>
            </a:r>
          </a:p>
        </p:txBody>
      </p:sp>
      <p:pic>
        <p:nvPicPr>
          <p:cNvPr id="3" name="Grafik 8" descr="Ein Bild, das Person, drinnen, Schrank, Küche enthält.&#10;&#10;Mit sehr hoher Zuverlässigkeit generierte Beschreibung">
            <a:extLst>
              <a:ext uri="{FF2B5EF4-FFF2-40B4-BE49-F238E27FC236}">
                <a16:creationId xmlns:a16="http://schemas.microsoft.com/office/drawing/2014/main" id="{7BBFE47E-8F99-41C8-89A7-8A447BC924CB}"/>
              </a:ext>
            </a:extLst>
          </p:cNvPr>
          <p:cNvPicPr>
            <a:picLocks noChangeAspect="1"/>
          </p:cNvPicPr>
          <p:nvPr/>
        </p:nvPicPr>
        <p:blipFill>
          <a:blip r:embed="rId2"/>
          <a:stretch>
            <a:fillRect/>
          </a:stretch>
        </p:blipFill>
        <p:spPr>
          <a:xfrm>
            <a:off x="8458481" y="3914332"/>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5" descr="Ein Bild, das Person, drinnen, Schrank, Mann enthält.&#10;&#10;Mit sehr hoher Zuverlässigkeit generierte Beschreibung">
            <a:extLst>
              <a:ext uri="{FF2B5EF4-FFF2-40B4-BE49-F238E27FC236}">
                <a16:creationId xmlns:a16="http://schemas.microsoft.com/office/drawing/2014/main" id="{AD2312D7-925C-4530-9AB4-2A49A8BA7FCE}"/>
              </a:ext>
            </a:extLst>
          </p:cNvPr>
          <p:cNvPicPr>
            <a:picLocks noChangeAspect="1"/>
          </p:cNvPicPr>
          <p:nvPr/>
        </p:nvPicPr>
        <p:blipFill>
          <a:blip r:embed="rId3"/>
          <a:stretch>
            <a:fillRect/>
          </a:stretch>
        </p:blipFill>
        <p:spPr>
          <a:xfrm>
            <a:off x="8458481" y="729221"/>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471253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118637" y="1046572"/>
            <a:ext cx="9601200" cy="1485900"/>
          </a:xfrm>
        </p:spPr>
        <p:txBody>
          <a:bodyPr>
            <a:normAutofit/>
          </a:bodyPr>
          <a:lstStyle/>
          <a:p>
            <a:r>
              <a:rPr lang="de-DE" sz="6000" b="1" dirty="0"/>
              <a:t>Dips</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106960" y="2349501"/>
            <a:ext cx="6436839" cy="4055852"/>
          </a:xfrm>
        </p:spPr>
        <p:txBody>
          <a:bodyPr vert="horz" lIns="91440" tIns="45720" rIns="91440" bIns="45720" rtlCol="0" anchor="t">
            <a:normAutofit lnSpcReduction="10000"/>
          </a:bodyPr>
          <a:lstStyle/>
          <a:p>
            <a:pPr marL="383540" indent="-383540" algn="just"/>
            <a:r>
              <a:rPr lang="de-DE" sz="2400" b="1" dirty="0"/>
              <a:t>Richtige Ausführung:</a:t>
            </a:r>
            <a:endParaRPr lang="de-DE" dirty="0"/>
          </a:p>
          <a:p>
            <a:pPr marL="383540" indent="-383540" algn="just">
              <a:buFont typeface="Wingdings" panose="05000000000000000000" pitchFamily="2" charset="2"/>
              <a:buChar char="Ø"/>
            </a:pPr>
            <a:r>
              <a:rPr lang="de-DE" dirty="0"/>
              <a:t>Arme so lange beugen, bis der Po den Boden fast berührt</a:t>
            </a:r>
          </a:p>
          <a:p>
            <a:pPr marL="383540" indent="-383540" algn="just">
              <a:buFont typeface="Wingdings" panose="05000000000000000000" pitchFamily="2" charset="2"/>
              <a:buChar char="Ø"/>
            </a:pPr>
            <a:r>
              <a:rPr lang="de-DE" dirty="0"/>
              <a:t>Rücken durchgehend gerade halten</a:t>
            </a:r>
          </a:p>
          <a:p>
            <a:pPr marL="383540" indent="-383540" algn="just">
              <a:buFont typeface="Wingdings" panose="05000000000000000000" pitchFamily="2" charset="2"/>
              <a:buChar char="Ø"/>
            </a:pPr>
            <a:r>
              <a:rPr lang="de-DE" dirty="0"/>
              <a:t>Blick muss stets nach vorne gerichtet sein</a:t>
            </a:r>
          </a:p>
          <a:p>
            <a:pPr marL="383540" indent="-383540" algn="just">
              <a:buFont typeface="Wingdings" panose="05000000000000000000" pitchFamily="2" charset="2"/>
              <a:buChar char="Ø"/>
            </a:pPr>
            <a:r>
              <a:rPr lang="de-DE" dirty="0"/>
              <a:t>90°Winkel in den Oberarmen</a:t>
            </a:r>
          </a:p>
          <a:p>
            <a:pPr marL="0" indent="0" algn="just">
              <a:buNone/>
            </a:pPr>
            <a:endParaRPr lang="de-DE" dirty="0"/>
          </a:p>
          <a:p>
            <a:pPr marL="383540" indent="-383540" algn="just">
              <a:buFont typeface="Wingdings" panose="05000000000000000000" pitchFamily="2" charset="2"/>
              <a:buChar char="§"/>
            </a:pPr>
            <a:r>
              <a:rPr lang="de-DE" sz="2400" b="1" dirty="0"/>
              <a:t>Kleiner Tipp:</a:t>
            </a:r>
          </a:p>
          <a:p>
            <a:pPr marL="0" indent="0" algn="ctr">
              <a:buNone/>
            </a:pPr>
            <a:r>
              <a:rPr lang="de-DE" dirty="0"/>
              <a:t>    Falls dir diese Übung zu schwer fällt, kannst du während der Übungszeit auch kurz aussetzen.</a:t>
            </a:r>
          </a:p>
        </p:txBody>
      </p:sp>
      <p:pic>
        <p:nvPicPr>
          <p:cNvPr id="7" name="Grafik 6" descr="Ein Bild, das drinnen, Person, Stuhl, sitzend enthält.&#10;&#10;Automatisch generierte Beschreibung">
            <a:extLst>
              <a:ext uri="{FF2B5EF4-FFF2-40B4-BE49-F238E27FC236}">
                <a16:creationId xmlns:a16="http://schemas.microsoft.com/office/drawing/2014/main" id="{762D5101-73EF-44F0-A5F9-A4557DA0C545}"/>
              </a:ext>
            </a:extLst>
          </p:cNvPr>
          <p:cNvPicPr>
            <a:picLocks noChangeAspect="1"/>
          </p:cNvPicPr>
          <p:nvPr/>
        </p:nvPicPr>
        <p:blipFill>
          <a:blip r:embed="rId2"/>
          <a:stretch>
            <a:fillRect/>
          </a:stretch>
        </p:blipFill>
        <p:spPr>
          <a:xfrm>
            <a:off x="8630823" y="630477"/>
            <a:ext cx="3030746" cy="2569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descr="Ein Bild, das Boden, drinnen, Person, Stuhl enthält.&#10;&#10;Automatisch generierte Beschreibung">
            <a:extLst>
              <a:ext uri="{FF2B5EF4-FFF2-40B4-BE49-F238E27FC236}">
                <a16:creationId xmlns:a16="http://schemas.microsoft.com/office/drawing/2014/main" id="{74610275-E137-44D7-85C1-212737AFEED4}"/>
              </a:ext>
            </a:extLst>
          </p:cNvPr>
          <p:cNvPicPr>
            <a:picLocks noChangeAspect="1"/>
          </p:cNvPicPr>
          <p:nvPr/>
        </p:nvPicPr>
        <p:blipFill>
          <a:blip r:embed="rId3"/>
          <a:stretch>
            <a:fillRect/>
          </a:stretch>
        </p:blipFill>
        <p:spPr>
          <a:xfrm>
            <a:off x="8630823" y="3657831"/>
            <a:ext cx="3030746" cy="2761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9554131"/>
      </p:ext>
    </p:extLst>
  </p:cSld>
  <p:clrMapOvr>
    <a:masterClrMapping/>
  </p:clrMapOvr>
  <p:transition spd="slow" advClick="0" advTm="15000">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L-Seat</a:t>
            </a:r>
            <a:br>
              <a:rPr lang="de-DE" sz="6300" b="1" dirty="0"/>
            </a:br>
            <a:r>
              <a:rPr lang="de-DE" sz="6600" b="1" dirty="0"/>
              <a:t>                     </a:t>
            </a:r>
            <a:br>
              <a:rPr lang="de-DE" sz="6600" b="1" dirty="0"/>
            </a:br>
            <a:r>
              <a:rPr lang="de-DE" sz="6600" b="1" dirty="0"/>
              <a:t>1 Sekunde</a:t>
            </a:r>
          </a:p>
        </p:txBody>
      </p:sp>
      <p:pic>
        <p:nvPicPr>
          <p:cNvPr id="3" name="Grafik 8" descr="Ein Bild, das Person, drinnen, Schrank, Küche enthält.&#10;&#10;Mit sehr hoher Zuverlässigkeit generierte Beschreibung">
            <a:extLst>
              <a:ext uri="{FF2B5EF4-FFF2-40B4-BE49-F238E27FC236}">
                <a16:creationId xmlns:a16="http://schemas.microsoft.com/office/drawing/2014/main" id="{7BBFE47E-8F99-41C8-89A7-8A447BC924CB}"/>
              </a:ext>
            </a:extLst>
          </p:cNvPr>
          <p:cNvPicPr>
            <a:picLocks noChangeAspect="1"/>
          </p:cNvPicPr>
          <p:nvPr/>
        </p:nvPicPr>
        <p:blipFill>
          <a:blip r:embed="rId2"/>
          <a:stretch>
            <a:fillRect/>
          </a:stretch>
        </p:blipFill>
        <p:spPr>
          <a:xfrm>
            <a:off x="8458481" y="3914332"/>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5" descr="Ein Bild, das Person, drinnen, Schrank, Mann enthält.&#10;&#10;Mit sehr hoher Zuverlässigkeit generierte Beschreibung">
            <a:extLst>
              <a:ext uri="{FF2B5EF4-FFF2-40B4-BE49-F238E27FC236}">
                <a16:creationId xmlns:a16="http://schemas.microsoft.com/office/drawing/2014/main" id="{AD2312D7-925C-4530-9AB4-2A49A8BA7FCE}"/>
              </a:ext>
            </a:extLst>
          </p:cNvPr>
          <p:cNvPicPr>
            <a:picLocks noChangeAspect="1"/>
          </p:cNvPicPr>
          <p:nvPr/>
        </p:nvPicPr>
        <p:blipFill>
          <a:blip r:embed="rId3"/>
          <a:stretch>
            <a:fillRect/>
          </a:stretch>
        </p:blipFill>
        <p:spPr>
          <a:xfrm>
            <a:off x="8458481" y="729221"/>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38259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L-Seat</a:t>
            </a:r>
            <a:br>
              <a:rPr lang="de-DE" sz="6300" b="1" dirty="0"/>
            </a:br>
            <a:r>
              <a:rPr lang="de-DE" sz="6600" b="1" dirty="0"/>
              <a:t>                     </a:t>
            </a:r>
            <a:br>
              <a:rPr lang="de-DE" sz="6600" b="1" dirty="0"/>
            </a:br>
            <a:r>
              <a:rPr lang="de-DE" sz="6600" b="1" dirty="0"/>
              <a:t>     Los!</a:t>
            </a:r>
          </a:p>
        </p:txBody>
      </p:sp>
      <p:pic>
        <p:nvPicPr>
          <p:cNvPr id="3" name="Grafik 8" descr="Ein Bild, das Person, drinnen, Schrank, Küche enthält.&#10;&#10;Mit sehr hoher Zuverlässigkeit generierte Beschreibung">
            <a:extLst>
              <a:ext uri="{FF2B5EF4-FFF2-40B4-BE49-F238E27FC236}">
                <a16:creationId xmlns:a16="http://schemas.microsoft.com/office/drawing/2014/main" id="{7BBFE47E-8F99-41C8-89A7-8A447BC924CB}"/>
              </a:ext>
            </a:extLst>
          </p:cNvPr>
          <p:cNvPicPr>
            <a:picLocks noChangeAspect="1"/>
          </p:cNvPicPr>
          <p:nvPr/>
        </p:nvPicPr>
        <p:blipFill>
          <a:blip r:embed="rId2"/>
          <a:stretch>
            <a:fillRect/>
          </a:stretch>
        </p:blipFill>
        <p:spPr>
          <a:xfrm>
            <a:off x="8458481" y="3914332"/>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5" descr="Ein Bild, das Person, drinnen, Schrank, Mann enthält.&#10;&#10;Mit sehr hoher Zuverlässigkeit generierte Beschreibung">
            <a:extLst>
              <a:ext uri="{FF2B5EF4-FFF2-40B4-BE49-F238E27FC236}">
                <a16:creationId xmlns:a16="http://schemas.microsoft.com/office/drawing/2014/main" id="{AD2312D7-925C-4530-9AB4-2A49A8BA7FCE}"/>
              </a:ext>
            </a:extLst>
          </p:cNvPr>
          <p:cNvPicPr>
            <a:picLocks noChangeAspect="1"/>
          </p:cNvPicPr>
          <p:nvPr/>
        </p:nvPicPr>
        <p:blipFill>
          <a:blip r:embed="rId3"/>
          <a:stretch>
            <a:fillRect/>
          </a:stretch>
        </p:blipFill>
        <p:spPr>
          <a:xfrm>
            <a:off x="8458481" y="729221"/>
            <a:ext cx="3272356"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659914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endParaRPr lang="de-DE"/>
          </a:p>
        </p:txBody>
      </p:sp>
      <p:pic>
        <p:nvPicPr>
          <p:cNvPr id="13" name="Grafik 8" descr="Ein Bild, das Person, drinnen, Schrank, Küche enthält.&#10;&#10;Mit sehr hoher Zuverlässigkeit generierte Beschreibung">
            <a:extLst>
              <a:ext uri="{FF2B5EF4-FFF2-40B4-BE49-F238E27FC236}">
                <a16:creationId xmlns:a16="http://schemas.microsoft.com/office/drawing/2014/main" id="{C2CDC4B9-24D9-442A-B8D8-C7AFF062D0E2}"/>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204699203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endParaRPr lang="de-DE"/>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C2EA0C57-469F-4147-9E4B-55EB0E2434B8}"/>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42863609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endParaRPr lang="de-DE"/>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82684923-2242-4173-9306-A8A7C735A231}"/>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4067385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endParaRPr lang="de-DE"/>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99DB2E2C-C6AA-4457-98F5-DA1D3300F2B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28097410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42C92A5A-2FFA-4BF7-9C86-6164BDAA255A}"/>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204767977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C60A605A-1CE1-4630-96E6-8D18DDB93A77}"/>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395287852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5836D327-89AD-45DA-8EF7-A613FBCA519B}"/>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81737814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2"/>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DA1D389B-7F5B-4996-85EA-A0446EC3701D}"/>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-Schultern dürfen nicht zu den Ohren wandern!</a:t>
            </a:r>
          </a:p>
          <a:p>
            <a:r>
              <a:rPr lang="de-DE" sz="2800" b="1" dirty="0"/>
              <a:t>-Beine komplett ausgetreckt!</a:t>
            </a:r>
          </a:p>
        </p:txBody>
      </p:sp>
    </p:spTree>
    <p:extLst>
      <p:ext uri="{BB962C8B-B14F-4D97-AF65-F5344CB8AC3E}">
        <p14:creationId xmlns:p14="http://schemas.microsoft.com/office/powerpoint/2010/main" val="104188874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108199" y="378517"/>
            <a:ext cx="9601200" cy="1485900"/>
          </a:xfrm>
        </p:spPr>
        <p:txBody>
          <a:bodyPr>
            <a:normAutofit fontScale="90000"/>
          </a:bodyPr>
          <a:lstStyle/>
          <a:p>
            <a:r>
              <a:rPr lang="de-DE" sz="6700" b="1" dirty="0"/>
              <a:t>Dehnen</a:t>
            </a:r>
            <a:br>
              <a:rPr lang="de-DE" sz="6000" b="1" dirty="0"/>
            </a:br>
            <a:r>
              <a:rPr lang="de-DE" b="1" dirty="0"/>
              <a:t>(Abwärmen)</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106960" y="2349501"/>
            <a:ext cx="6574019" cy="4055852"/>
          </a:xfrm>
        </p:spPr>
        <p:txBody>
          <a:bodyPr vert="horz" lIns="91440" tIns="45720" rIns="91440" bIns="45720" rtlCol="0" anchor="t">
            <a:normAutofit lnSpcReduction="10000"/>
          </a:bodyPr>
          <a:lstStyle/>
          <a:p>
            <a:pPr marL="383540" indent="-383540" algn="just"/>
            <a:r>
              <a:rPr lang="de-DE" sz="2400" b="1" dirty="0"/>
              <a:t>Schwerpunkte:</a:t>
            </a:r>
          </a:p>
          <a:p>
            <a:pPr marL="383540" indent="-383540" algn="just">
              <a:buFont typeface="Wingdings" panose="05000000000000000000" pitchFamily="2" charset="2"/>
              <a:buChar char="Ø"/>
            </a:pPr>
            <a:r>
              <a:rPr lang="de-DE" dirty="0"/>
              <a:t>Die Übungen müssen immer den Schwerpunkt auf den belasteten Muskeln haben</a:t>
            </a:r>
          </a:p>
          <a:p>
            <a:pPr marL="383540" indent="-383540" algn="just">
              <a:buFont typeface="Wingdings" panose="05000000000000000000" pitchFamily="2" charset="2"/>
              <a:buChar char="Ø"/>
            </a:pPr>
            <a:r>
              <a:rPr lang="de-DE" dirty="0"/>
              <a:t>Das Dehnen darf nicht anstrengend sein</a:t>
            </a:r>
          </a:p>
          <a:p>
            <a:pPr marL="383540" indent="-383540" algn="just">
              <a:buFont typeface="Wingdings" panose="05000000000000000000" pitchFamily="2" charset="2"/>
              <a:buChar char="Ø"/>
            </a:pPr>
            <a:r>
              <a:rPr lang="de-DE" dirty="0"/>
              <a:t>Du wechselst zwischen den verschiedenen Dehn-Positionen</a:t>
            </a:r>
          </a:p>
          <a:p>
            <a:pPr marL="0" indent="0" algn="just">
              <a:buNone/>
            </a:pPr>
            <a:endParaRPr lang="de-DE" dirty="0"/>
          </a:p>
          <a:p>
            <a:pPr marL="383540" indent="-383540" algn="just">
              <a:buFont typeface="Wingdings" panose="05000000000000000000" pitchFamily="2" charset="2"/>
              <a:buChar char="§"/>
            </a:pPr>
            <a:r>
              <a:rPr lang="de-DE" sz="2400" b="1" dirty="0"/>
              <a:t>Kleiner Tipp:</a:t>
            </a:r>
          </a:p>
          <a:p>
            <a:pPr marL="0" indent="0" algn="ctr">
              <a:buNone/>
            </a:pPr>
            <a:r>
              <a:rPr lang="de-DE" dirty="0"/>
              <a:t>    Falls du auch andere Übungen zum Dehnen hast kannst du diese ebenfalls benutzen. Achte aber darauf, dass deine Übungen auch die belasteten Muskeln betreffen</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3FCF7E9D-73B5-4E76-BD96-40E620325FB9}"/>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8" descr="Ein Bild, das Person, Mann, jung, Frau enthält.&#10;&#10;Mit sehr hoher Zuverlässigkeit generierte Beschreibung">
            <a:extLst>
              <a:ext uri="{FF2B5EF4-FFF2-40B4-BE49-F238E27FC236}">
                <a16:creationId xmlns:a16="http://schemas.microsoft.com/office/drawing/2014/main" id="{B0B93D81-8268-4909-804A-9E48FCFEEE8B}"/>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7295D980-0E6F-4035-95CA-82D394F724F0}"/>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1820982"/>
      </p:ext>
    </p:extLst>
  </p:cSld>
  <p:clrMapOvr>
    <a:masterClrMapping/>
  </p:clrMapOvr>
  <p:transition spd="slow" advClick="0" advTm="15000">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  L-Seat</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Stop!</a:t>
            </a:r>
            <a:endParaRPr lang="de-DE" sz="5400" b="1" dirty="0"/>
          </a:p>
        </p:txBody>
      </p:sp>
      <p:pic>
        <p:nvPicPr>
          <p:cNvPr id="4" name="Grafik 8" descr="Ein Bild, das Person, drinnen, Schrank, Küche enthält.&#10;&#10;Mit sehr hoher Zuverlässigkeit generierte Beschreibung">
            <a:extLst>
              <a:ext uri="{FF2B5EF4-FFF2-40B4-BE49-F238E27FC236}">
                <a16:creationId xmlns:a16="http://schemas.microsoft.com/office/drawing/2014/main" id="{26F0FE14-9774-402A-8237-CD87C838AAD3}"/>
              </a:ext>
            </a:extLst>
          </p:cNvPr>
          <p:cNvPicPr>
            <a:picLocks noChangeAspect="1"/>
          </p:cNvPicPr>
          <p:nvPr/>
        </p:nvPicPr>
        <p:blipFill>
          <a:blip r:embed="rId4"/>
          <a:stretch>
            <a:fillRect/>
          </a:stretch>
        </p:blipFill>
        <p:spPr>
          <a:xfrm>
            <a:off x="7148212" y="1433186"/>
            <a:ext cx="4564038" cy="334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_Stop_ Sound Effect">
            <a:hlinkClick r:id="" action="ppaction://media"/>
            <a:extLst>
              <a:ext uri="{FF2B5EF4-FFF2-40B4-BE49-F238E27FC236}">
                <a16:creationId xmlns:a16="http://schemas.microsoft.com/office/drawing/2014/main" id="{0174DD18-E682-48C5-A0D6-2B57931D49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905" y="60158"/>
            <a:ext cx="609600" cy="609600"/>
          </a:xfrm>
          <a:prstGeom prst="rect">
            <a:avLst/>
          </a:prstGeom>
        </p:spPr>
      </p:pic>
    </p:spTree>
    <p:extLst>
      <p:ext uri="{BB962C8B-B14F-4D97-AF65-F5344CB8AC3E}">
        <p14:creationId xmlns:p14="http://schemas.microsoft.com/office/powerpoint/2010/main" val="203679563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Dips</a:t>
            </a:r>
            <a:br>
              <a:rPr lang="de-DE" sz="6300" b="1" dirty="0"/>
            </a:br>
            <a:r>
              <a:rPr lang="de-DE" sz="6600" b="1" dirty="0"/>
              <a:t>                     </a:t>
            </a:r>
            <a:br>
              <a:rPr lang="de-DE" sz="6600" b="1" dirty="0"/>
            </a:br>
            <a:r>
              <a:rPr lang="de-DE" sz="6600" b="1" dirty="0"/>
              <a:t>10 Sekunden</a:t>
            </a:r>
          </a:p>
        </p:txBody>
      </p:sp>
      <p:pic>
        <p:nvPicPr>
          <p:cNvPr id="5" name="Grafik 4" descr="Ein Bild, das drinnen, Person, Stuhl, sitzend enthält.&#10;&#10;Automatisch generierte Beschreibung">
            <a:extLst>
              <a:ext uri="{FF2B5EF4-FFF2-40B4-BE49-F238E27FC236}">
                <a16:creationId xmlns:a16="http://schemas.microsoft.com/office/drawing/2014/main" id="{5F3D7909-0C3B-4C24-9CF1-DD0469334C98}"/>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0E52F58E-FB52-4097-BB2E-83947E3FB381}"/>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27666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Dips</a:t>
            </a:r>
            <a:br>
              <a:rPr lang="de-DE" sz="6300" b="1" dirty="0"/>
            </a:br>
            <a:r>
              <a:rPr lang="de-DE" sz="6600" b="1" dirty="0"/>
              <a:t>                     </a:t>
            </a:r>
            <a:br>
              <a:rPr lang="de-DE" sz="6600" b="1" dirty="0"/>
            </a:br>
            <a:r>
              <a:rPr lang="de-DE" sz="6600" b="1" dirty="0"/>
              <a:t>5 Sekunden</a:t>
            </a:r>
          </a:p>
        </p:txBody>
      </p:sp>
      <p:pic>
        <p:nvPicPr>
          <p:cNvPr id="5" name="Grafik 4" descr="Ein Bild, das drinnen, Person, Stuhl, sitzend enthält.&#10;&#10;Automatisch generierte Beschreibung">
            <a:extLst>
              <a:ext uri="{FF2B5EF4-FFF2-40B4-BE49-F238E27FC236}">
                <a16:creationId xmlns:a16="http://schemas.microsoft.com/office/drawing/2014/main" id="{5F3D7909-0C3B-4C24-9CF1-DD0469334C98}"/>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0E52F58E-FB52-4097-BB2E-83947E3FB381}"/>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61405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Dips</a:t>
            </a:r>
            <a:br>
              <a:rPr lang="de-DE" sz="6300" b="1" dirty="0"/>
            </a:br>
            <a:r>
              <a:rPr lang="de-DE" sz="6600" b="1" dirty="0"/>
              <a:t>                     </a:t>
            </a:r>
            <a:br>
              <a:rPr lang="de-DE" sz="6600" b="1" dirty="0"/>
            </a:br>
            <a:r>
              <a:rPr lang="de-DE" sz="6600" b="1" dirty="0"/>
              <a:t>4 Sekunden</a:t>
            </a:r>
          </a:p>
        </p:txBody>
      </p:sp>
      <p:pic>
        <p:nvPicPr>
          <p:cNvPr id="5" name="Grafik 4" descr="Ein Bild, das drinnen, Person, Stuhl, sitzend enthält.&#10;&#10;Automatisch generierte Beschreibung">
            <a:extLst>
              <a:ext uri="{FF2B5EF4-FFF2-40B4-BE49-F238E27FC236}">
                <a16:creationId xmlns:a16="http://schemas.microsoft.com/office/drawing/2014/main" id="{5F3D7909-0C3B-4C24-9CF1-DD0469334C98}"/>
              </a:ext>
            </a:extLst>
          </p:cNvPr>
          <p:cNvPicPr>
            <a:picLocks noChangeAspect="1"/>
          </p:cNvPicPr>
          <p:nvPr/>
        </p:nvPicPr>
        <p:blipFill>
          <a:blip r:embed="rId4"/>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0E52F58E-FB52-4097-BB2E-83947E3FB381}"/>
              </a:ext>
            </a:extLst>
          </p:cNvPr>
          <p:cNvPicPr>
            <a:picLocks noChangeAspect="1"/>
          </p:cNvPicPr>
          <p:nvPr/>
        </p:nvPicPr>
        <p:blipFill>
          <a:blip r:embed="rId5"/>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Mario Kart Race Start - Gaming Sound Effect (HD)">
            <a:hlinkClick r:id="" action="ppaction://media"/>
            <a:extLst>
              <a:ext uri="{FF2B5EF4-FFF2-40B4-BE49-F238E27FC236}">
                <a16:creationId xmlns:a16="http://schemas.microsoft.com/office/drawing/2014/main" id="{6E0999AB-673F-418F-8A08-3FBDFBFA63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0500" y="0"/>
            <a:ext cx="609600" cy="609600"/>
          </a:xfrm>
          <a:prstGeom prst="rect">
            <a:avLst/>
          </a:prstGeom>
        </p:spPr>
      </p:pic>
    </p:spTree>
    <p:extLst>
      <p:ext uri="{BB962C8B-B14F-4D97-AF65-F5344CB8AC3E}">
        <p14:creationId xmlns:p14="http://schemas.microsoft.com/office/powerpoint/2010/main" val="236682648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Dips</a:t>
            </a:r>
            <a:br>
              <a:rPr lang="de-DE" sz="6300" b="1" dirty="0"/>
            </a:br>
            <a:r>
              <a:rPr lang="de-DE" sz="6600" b="1" dirty="0"/>
              <a:t>                     </a:t>
            </a:r>
            <a:br>
              <a:rPr lang="de-DE" sz="6600" b="1" dirty="0"/>
            </a:br>
            <a:r>
              <a:rPr lang="de-DE" sz="6600" b="1" dirty="0"/>
              <a:t>3 Sekunden</a:t>
            </a:r>
          </a:p>
        </p:txBody>
      </p:sp>
      <p:pic>
        <p:nvPicPr>
          <p:cNvPr id="5" name="Grafik 4" descr="Ein Bild, das drinnen, Person, Stuhl, sitzend enthält.&#10;&#10;Automatisch generierte Beschreibung">
            <a:extLst>
              <a:ext uri="{FF2B5EF4-FFF2-40B4-BE49-F238E27FC236}">
                <a16:creationId xmlns:a16="http://schemas.microsoft.com/office/drawing/2014/main" id="{5F3D7909-0C3B-4C24-9CF1-DD0469334C98}"/>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0E52F58E-FB52-4097-BB2E-83947E3FB381}"/>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96457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Dips</a:t>
            </a:r>
            <a:br>
              <a:rPr lang="de-DE" sz="6300" b="1" dirty="0"/>
            </a:br>
            <a:r>
              <a:rPr lang="de-DE" sz="6600" b="1" dirty="0"/>
              <a:t>                     </a:t>
            </a:r>
            <a:br>
              <a:rPr lang="de-DE" sz="6600" b="1" dirty="0"/>
            </a:br>
            <a:r>
              <a:rPr lang="de-DE" sz="6600" b="1" dirty="0"/>
              <a:t>2 Sekunden</a:t>
            </a:r>
          </a:p>
        </p:txBody>
      </p:sp>
      <p:pic>
        <p:nvPicPr>
          <p:cNvPr id="5" name="Grafik 4" descr="Ein Bild, das drinnen, Person, Stuhl, sitzend enthält.&#10;&#10;Automatisch generierte Beschreibung">
            <a:extLst>
              <a:ext uri="{FF2B5EF4-FFF2-40B4-BE49-F238E27FC236}">
                <a16:creationId xmlns:a16="http://schemas.microsoft.com/office/drawing/2014/main" id="{5F3D7909-0C3B-4C24-9CF1-DD0469334C98}"/>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0E52F58E-FB52-4097-BB2E-83947E3FB381}"/>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79627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Dips</a:t>
            </a:r>
            <a:br>
              <a:rPr lang="de-DE" sz="6300" b="1" dirty="0"/>
            </a:br>
            <a:r>
              <a:rPr lang="de-DE" sz="6600" b="1" dirty="0"/>
              <a:t>                     </a:t>
            </a:r>
            <a:br>
              <a:rPr lang="de-DE" sz="6600" b="1" dirty="0"/>
            </a:br>
            <a:r>
              <a:rPr lang="de-DE" sz="6600" b="1" dirty="0"/>
              <a:t>1 Sekunde</a:t>
            </a:r>
          </a:p>
        </p:txBody>
      </p:sp>
      <p:pic>
        <p:nvPicPr>
          <p:cNvPr id="5" name="Grafik 4" descr="Ein Bild, das drinnen, Person, Stuhl, sitzend enthält.&#10;&#10;Automatisch generierte Beschreibung">
            <a:extLst>
              <a:ext uri="{FF2B5EF4-FFF2-40B4-BE49-F238E27FC236}">
                <a16:creationId xmlns:a16="http://schemas.microsoft.com/office/drawing/2014/main" id="{5F3D7909-0C3B-4C24-9CF1-DD0469334C98}"/>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0E52F58E-FB52-4097-BB2E-83947E3FB381}"/>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518057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die nächste Übung vor:   Dips</a:t>
            </a:r>
            <a:br>
              <a:rPr lang="de-DE" sz="6300" b="1" dirty="0"/>
            </a:br>
            <a:r>
              <a:rPr lang="de-DE" sz="6600" b="1" dirty="0"/>
              <a:t>                     </a:t>
            </a:r>
            <a:br>
              <a:rPr lang="de-DE" sz="6600" b="1" dirty="0"/>
            </a:br>
            <a:r>
              <a:rPr lang="de-DE" sz="6600" b="1" dirty="0"/>
              <a:t>      Los!</a:t>
            </a:r>
          </a:p>
        </p:txBody>
      </p:sp>
      <p:pic>
        <p:nvPicPr>
          <p:cNvPr id="5" name="Grafik 4" descr="Ein Bild, das drinnen, Person, Stuhl, sitzend enthält.&#10;&#10;Automatisch generierte Beschreibung">
            <a:extLst>
              <a:ext uri="{FF2B5EF4-FFF2-40B4-BE49-F238E27FC236}">
                <a16:creationId xmlns:a16="http://schemas.microsoft.com/office/drawing/2014/main" id="{5F3D7909-0C3B-4C24-9CF1-DD0469334C98}"/>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0E52F58E-FB52-4097-BB2E-83947E3FB381}"/>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541254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endParaRPr lang="de-DE"/>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689344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15 Sekunden</a:t>
            </a:r>
            <a:endParaRPr lang="de-DE" dirty="0"/>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42821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45853-7318-4129-83FE-81EEED5149FD}"/>
              </a:ext>
            </a:extLst>
          </p:cNvPr>
          <p:cNvSpPr>
            <a:spLocks noGrp="1"/>
          </p:cNvSpPr>
          <p:nvPr>
            <p:ph type="title"/>
          </p:nvPr>
        </p:nvSpPr>
        <p:spPr>
          <a:xfrm>
            <a:off x="1336964" y="426027"/>
            <a:ext cx="9601200" cy="1485900"/>
          </a:xfrm>
        </p:spPr>
        <p:txBody>
          <a:bodyPr vert="horz" lIns="91440" tIns="45720" rIns="91440" bIns="45720" rtlCol="0" anchor="t">
            <a:noAutofit/>
          </a:bodyPr>
          <a:lstStyle/>
          <a:p>
            <a:r>
              <a:rPr lang="de-DE" b="1" dirty="0"/>
              <a:t>Da du jetzt alle Übungen kennst und dich mit ihnen vertraut gemacht hast, kann das Workout nun beginnen. Vergewissere dich, dass jede Übung 20 Sekunden lang dauert und du nach jeder </a:t>
            </a:r>
            <a:r>
              <a:rPr lang="de-DE" sz="4000" b="1" dirty="0"/>
              <a:t>Übung</a:t>
            </a:r>
            <a:r>
              <a:rPr lang="de-DE" b="1" dirty="0"/>
              <a:t> eine Pause von 10 Sekunden einlegst. In diesen 10 Sekunden bereitest du dich bereits auf die nächste Übung vor.</a:t>
            </a:r>
          </a:p>
        </p:txBody>
      </p:sp>
    </p:spTree>
    <p:extLst>
      <p:ext uri="{BB962C8B-B14F-4D97-AF65-F5344CB8AC3E}">
        <p14:creationId xmlns:p14="http://schemas.microsoft.com/office/powerpoint/2010/main" val="93098398"/>
      </p:ext>
    </p:extLst>
  </p:cSld>
  <p:clrMapOvr>
    <a:masterClrMapping/>
  </p:clrMapOvr>
  <p:transition spd="slow" advClick="0" advTm="15000">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10 Sekunden</a:t>
            </a:r>
            <a:endParaRPr lang="de-DE" dirty="0"/>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63933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5 Sekunden</a:t>
            </a:r>
            <a:endParaRPr lang="de-DE" dirty="0"/>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4481340"/>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3429911"/>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825926"/>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7614666"/>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sp>
        <p:nvSpPr>
          <p:cNvPr id="5" name="Textfeld 4">
            <a:extLst>
              <a:ext uri="{FF2B5EF4-FFF2-40B4-BE49-F238E27FC236}">
                <a16:creationId xmlns:a16="http://schemas.microsoft.com/office/drawing/2014/main" id="{CD692EA2-AF1B-4E3E-9EEC-8B96C9EEBAA4}"/>
              </a:ext>
            </a:extLst>
          </p:cNvPr>
          <p:cNvSpPr txBox="1"/>
          <p:nvPr/>
        </p:nvSpPr>
        <p:spPr>
          <a:xfrm>
            <a:off x="1219200" y="4114199"/>
            <a:ext cx="5143094" cy="1815882"/>
          </a:xfrm>
          <a:prstGeom prst="rect">
            <a:avLst/>
          </a:prstGeom>
          <a:noFill/>
        </p:spPr>
        <p:txBody>
          <a:bodyPr wrap="square" rtlCol="0">
            <a:spAutoFit/>
          </a:bodyPr>
          <a:lstStyle/>
          <a:p>
            <a:r>
              <a:rPr lang="de-DE" sz="2800" b="1" dirty="0"/>
              <a:t>-Körperspannung!</a:t>
            </a:r>
          </a:p>
          <a:p>
            <a:r>
              <a:rPr lang="de-DE" sz="2800" b="1" dirty="0"/>
              <a:t>-Rücken gerade halten!</a:t>
            </a:r>
          </a:p>
          <a:p>
            <a:r>
              <a:rPr lang="de-DE" sz="2800" b="1" dirty="0"/>
              <a:t>-Blick muss nach vorne gerichtet sein!</a:t>
            </a:r>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2"/>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3"/>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3774165"/>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  Dips</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   </a:t>
            </a:r>
            <a:r>
              <a:rPr lang="de-DE" sz="5400" b="1" dirty="0" err="1"/>
              <a:t>Stop</a:t>
            </a:r>
            <a:r>
              <a:rPr lang="de-DE" sz="5400" b="1" dirty="0"/>
              <a:t>!</a:t>
            </a:r>
            <a:endParaRPr lang="de-DE" dirty="0"/>
          </a:p>
        </p:txBody>
      </p:sp>
      <p:pic>
        <p:nvPicPr>
          <p:cNvPr id="6" name="Grafik 5" descr="Ein Bild, das drinnen, Person, Stuhl, sitzend enthält.&#10;&#10;Automatisch generierte Beschreibung">
            <a:extLst>
              <a:ext uri="{FF2B5EF4-FFF2-40B4-BE49-F238E27FC236}">
                <a16:creationId xmlns:a16="http://schemas.microsoft.com/office/drawing/2014/main" id="{FA126853-5F4B-41A7-9FE9-9C9FDD38559A}"/>
              </a:ext>
            </a:extLst>
          </p:cNvPr>
          <p:cNvPicPr>
            <a:picLocks noChangeAspect="1"/>
          </p:cNvPicPr>
          <p:nvPr/>
        </p:nvPicPr>
        <p:blipFill>
          <a:blip r:embed="rId4"/>
          <a:stretch>
            <a:fillRect/>
          </a:stretch>
        </p:blipFill>
        <p:spPr>
          <a:xfrm>
            <a:off x="8394700" y="606425"/>
            <a:ext cx="3225800" cy="282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Boden, drinnen, Person, Stuhl enthält.&#10;&#10;Automatisch generierte Beschreibung">
            <a:extLst>
              <a:ext uri="{FF2B5EF4-FFF2-40B4-BE49-F238E27FC236}">
                <a16:creationId xmlns:a16="http://schemas.microsoft.com/office/drawing/2014/main" id="{8111A965-4921-43FF-B098-797A0F9FB925}"/>
              </a:ext>
            </a:extLst>
          </p:cNvPr>
          <p:cNvPicPr>
            <a:picLocks noChangeAspect="1"/>
          </p:cNvPicPr>
          <p:nvPr/>
        </p:nvPicPr>
        <p:blipFill>
          <a:blip r:embed="rId5"/>
          <a:stretch>
            <a:fillRect/>
          </a:stretch>
        </p:blipFill>
        <p:spPr>
          <a:xfrm>
            <a:off x="8394700" y="3727450"/>
            <a:ext cx="3238500" cy="2833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_Stop_ Sound Effect">
            <a:hlinkClick r:id="" action="ppaction://media"/>
            <a:extLst>
              <a:ext uri="{FF2B5EF4-FFF2-40B4-BE49-F238E27FC236}">
                <a16:creationId xmlns:a16="http://schemas.microsoft.com/office/drawing/2014/main" id="{69AC8541-77C2-41EF-A4B5-BB61939AA1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79290452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das Abwärmen vor: Dehnen</a:t>
            </a:r>
            <a:br>
              <a:rPr lang="de-DE" sz="6300" b="1" dirty="0"/>
            </a:br>
            <a:r>
              <a:rPr lang="de-DE" sz="6600" b="1" dirty="0"/>
              <a:t>                     </a:t>
            </a:r>
            <a:br>
              <a:rPr lang="de-DE" sz="6600" b="1" dirty="0"/>
            </a:br>
            <a:r>
              <a:rPr lang="de-DE" sz="6600" b="1" dirty="0"/>
              <a:t>10 Sekunden</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D9FBE9DA-11B2-49EB-9BEC-A0AF687A4BE2}"/>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8" descr="Ein Bild, das Person, Mann, jung, Frau enthält.&#10;&#10;Mit sehr hoher Zuverlässigkeit generierte Beschreibung">
            <a:extLst>
              <a:ext uri="{FF2B5EF4-FFF2-40B4-BE49-F238E27FC236}">
                <a16:creationId xmlns:a16="http://schemas.microsoft.com/office/drawing/2014/main" id="{CDB499C4-D45A-46E4-B3E2-ACD1FF2A949E}"/>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1ECFADFE-EFDD-4405-BBAB-728961F25F6D}"/>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5192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das Abwärmen vor: Dehnen</a:t>
            </a:r>
            <a:br>
              <a:rPr lang="de-DE" sz="6300" b="1" dirty="0"/>
            </a:br>
            <a:r>
              <a:rPr lang="de-DE" sz="6600" b="1" dirty="0"/>
              <a:t>                     </a:t>
            </a:r>
            <a:br>
              <a:rPr lang="de-DE" sz="6600" b="1" dirty="0"/>
            </a:br>
            <a:r>
              <a:rPr lang="de-DE" sz="6600" b="1" dirty="0"/>
              <a:t>5 Sekunden</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D9FBE9DA-11B2-49EB-9BEC-A0AF687A4BE2}"/>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8" descr="Ein Bild, das Person, Mann, jung, Frau enthält.&#10;&#10;Mit sehr hoher Zuverlässigkeit generierte Beschreibung">
            <a:extLst>
              <a:ext uri="{FF2B5EF4-FFF2-40B4-BE49-F238E27FC236}">
                <a16:creationId xmlns:a16="http://schemas.microsoft.com/office/drawing/2014/main" id="{CDB499C4-D45A-46E4-B3E2-ACD1FF2A949E}"/>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1ECFADFE-EFDD-4405-BBAB-728961F25F6D}"/>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2340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das Abwärmen vor: Dehnen</a:t>
            </a:r>
            <a:br>
              <a:rPr lang="de-DE" sz="6300" b="1" dirty="0"/>
            </a:br>
            <a:r>
              <a:rPr lang="de-DE" sz="6600" b="1" dirty="0"/>
              <a:t>                     </a:t>
            </a:r>
            <a:br>
              <a:rPr lang="de-DE" sz="6600" b="1" dirty="0"/>
            </a:br>
            <a:r>
              <a:rPr lang="de-DE" sz="6600" b="1" dirty="0"/>
              <a:t>4 Sekunden</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D9FBE9DA-11B2-49EB-9BEC-A0AF687A4BE2}"/>
              </a:ext>
            </a:extLst>
          </p:cNvPr>
          <p:cNvPicPr>
            <a:picLocks noChangeAspect="1"/>
          </p:cNvPicPr>
          <p:nvPr/>
        </p:nvPicPr>
        <p:blipFill>
          <a:blip r:embed="rId4"/>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8" descr="Ein Bild, das Person, Mann, jung, Frau enthält.&#10;&#10;Mit sehr hoher Zuverlässigkeit generierte Beschreibung">
            <a:extLst>
              <a:ext uri="{FF2B5EF4-FFF2-40B4-BE49-F238E27FC236}">
                <a16:creationId xmlns:a16="http://schemas.microsoft.com/office/drawing/2014/main" id="{CDB499C4-D45A-46E4-B3E2-ACD1FF2A949E}"/>
              </a:ext>
            </a:extLst>
          </p:cNvPr>
          <p:cNvPicPr>
            <a:picLocks noChangeAspect="1"/>
          </p:cNvPicPr>
          <p:nvPr/>
        </p:nvPicPr>
        <p:blipFill>
          <a:blip r:embed="rId5"/>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1ECFADFE-EFDD-4405-BBAB-728961F25F6D}"/>
              </a:ext>
            </a:extLst>
          </p:cNvPr>
          <p:cNvPicPr>
            <a:picLocks noChangeAspect="1"/>
          </p:cNvPicPr>
          <p:nvPr/>
        </p:nvPicPr>
        <p:blipFill>
          <a:blip r:embed="rId6"/>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Mario Kart Race Start - Gaming Sound Effect (HD)">
            <a:hlinkClick r:id="" action="ppaction://media"/>
            <a:extLst>
              <a:ext uri="{FF2B5EF4-FFF2-40B4-BE49-F238E27FC236}">
                <a16:creationId xmlns:a16="http://schemas.microsoft.com/office/drawing/2014/main" id="{0AEA6093-AE1E-4D4A-BE90-8092B8FDE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6147" y="93337"/>
            <a:ext cx="609600" cy="609600"/>
          </a:xfrm>
          <a:prstGeom prst="rect">
            <a:avLst/>
          </a:prstGeom>
        </p:spPr>
      </p:pic>
    </p:spTree>
    <p:extLst>
      <p:ext uri="{BB962C8B-B14F-4D97-AF65-F5344CB8AC3E}">
        <p14:creationId xmlns:p14="http://schemas.microsoft.com/office/powerpoint/2010/main" val="56639510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16198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dirty="0"/>
              <a:t>10</a:t>
            </a:r>
          </a:p>
        </p:txBody>
      </p:sp>
      <p:pic>
        <p:nvPicPr>
          <p:cNvPr id="5" name="Rocky Soundtrack">
            <a:hlinkClick r:id="" action="ppaction://media"/>
            <a:extLst>
              <a:ext uri="{FF2B5EF4-FFF2-40B4-BE49-F238E27FC236}">
                <a16:creationId xmlns:a16="http://schemas.microsoft.com/office/drawing/2014/main" id="{B221B7BE-9F28-46EA-A01C-D6D779C51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0"/>
            <a:ext cx="609600" cy="609600"/>
          </a:xfrm>
          <a:prstGeom prst="rect">
            <a:avLst/>
          </a:prstGeom>
        </p:spPr>
      </p:pic>
    </p:spTree>
    <p:extLst>
      <p:ext uri="{BB962C8B-B14F-4D97-AF65-F5344CB8AC3E}">
        <p14:creationId xmlns:p14="http://schemas.microsoft.com/office/powerpoint/2010/main" val="268353812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das Abwärmen vor: Dehnen</a:t>
            </a:r>
            <a:br>
              <a:rPr lang="de-DE" sz="6300" b="1" dirty="0"/>
            </a:br>
            <a:r>
              <a:rPr lang="de-DE" sz="6600" b="1" dirty="0"/>
              <a:t>                     </a:t>
            </a:r>
            <a:br>
              <a:rPr lang="de-DE" sz="6600" b="1" dirty="0"/>
            </a:br>
            <a:r>
              <a:rPr lang="de-DE" sz="6600" b="1" dirty="0"/>
              <a:t>3 Sekunden</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D9FBE9DA-11B2-49EB-9BEC-A0AF687A4BE2}"/>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8" descr="Ein Bild, das Person, Mann, jung, Frau enthält.&#10;&#10;Mit sehr hoher Zuverlässigkeit generierte Beschreibung">
            <a:extLst>
              <a:ext uri="{FF2B5EF4-FFF2-40B4-BE49-F238E27FC236}">
                <a16:creationId xmlns:a16="http://schemas.microsoft.com/office/drawing/2014/main" id="{CDB499C4-D45A-46E4-B3E2-ACD1FF2A949E}"/>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1ECFADFE-EFDD-4405-BBAB-728961F25F6D}"/>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632653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das Abwärmen vor: Dehnen</a:t>
            </a:r>
            <a:br>
              <a:rPr lang="de-DE" sz="6300" b="1" dirty="0"/>
            </a:br>
            <a:r>
              <a:rPr lang="de-DE" sz="6600" b="1" dirty="0"/>
              <a:t>                     </a:t>
            </a:r>
            <a:br>
              <a:rPr lang="de-DE" sz="6600" b="1" dirty="0"/>
            </a:br>
            <a:r>
              <a:rPr lang="de-DE" sz="6600" b="1" dirty="0"/>
              <a:t>2 Sekunden</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D9FBE9DA-11B2-49EB-9BEC-A0AF687A4BE2}"/>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8" descr="Ein Bild, das Person, Mann, jung, Frau enthält.&#10;&#10;Mit sehr hoher Zuverlässigkeit generierte Beschreibung">
            <a:extLst>
              <a:ext uri="{FF2B5EF4-FFF2-40B4-BE49-F238E27FC236}">
                <a16:creationId xmlns:a16="http://schemas.microsoft.com/office/drawing/2014/main" id="{CDB499C4-D45A-46E4-B3E2-ACD1FF2A949E}"/>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1ECFADFE-EFDD-4405-BBAB-728961F25F6D}"/>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605204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das Abwärmen vor: Dehnen</a:t>
            </a:r>
            <a:br>
              <a:rPr lang="de-DE" sz="6300" b="1" dirty="0"/>
            </a:br>
            <a:r>
              <a:rPr lang="de-DE" sz="6600" b="1" dirty="0"/>
              <a:t>                     </a:t>
            </a:r>
            <a:br>
              <a:rPr lang="de-DE" sz="6600" b="1" dirty="0"/>
            </a:br>
            <a:r>
              <a:rPr lang="de-DE" sz="6600" b="1" dirty="0"/>
              <a:t>1 Sekunde</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D9FBE9DA-11B2-49EB-9BEC-A0AF687A4BE2}"/>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8" descr="Ein Bild, das Person, Mann, jung, Frau enthält.&#10;&#10;Mit sehr hoher Zuverlässigkeit generierte Beschreibung">
            <a:extLst>
              <a:ext uri="{FF2B5EF4-FFF2-40B4-BE49-F238E27FC236}">
                <a16:creationId xmlns:a16="http://schemas.microsoft.com/office/drawing/2014/main" id="{CDB499C4-D45A-46E4-B3E2-ACD1FF2A949E}"/>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1ECFADFE-EFDD-4405-BBAB-728961F25F6D}"/>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617621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32728" y="-1596187"/>
            <a:ext cx="7519428" cy="1485900"/>
          </a:xfrm>
        </p:spPr>
        <p:txBody>
          <a:bodyPr>
            <a:noAutofit/>
          </a:bodyPr>
          <a:lstStyle/>
          <a:p>
            <a:br>
              <a:rPr lang="de-DE" sz="6600" b="1" dirty="0"/>
            </a:br>
            <a:br>
              <a:rPr lang="de-DE" sz="6600" b="1" dirty="0"/>
            </a:br>
            <a:r>
              <a:rPr lang="de-DE" sz="6300" b="1" dirty="0"/>
              <a:t>Bereite dich auf das Abwärmen vor: Dehnen</a:t>
            </a:r>
            <a:br>
              <a:rPr lang="de-DE" sz="6300" b="1" dirty="0"/>
            </a:br>
            <a:r>
              <a:rPr lang="de-DE" sz="6600" b="1" dirty="0"/>
              <a:t>                     </a:t>
            </a:r>
            <a:br>
              <a:rPr lang="de-DE" sz="6600" b="1" dirty="0"/>
            </a:br>
            <a:r>
              <a:rPr lang="de-DE" sz="6600" b="1" dirty="0"/>
              <a:t>     Los!</a:t>
            </a:r>
          </a:p>
        </p:txBody>
      </p:sp>
      <p:pic>
        <p:nvPicPr>
          <p:cNvPr id="4" name="Grafik 5" descr="Ein Bild, das Person, draußen, Mann, Brett enthält.&#10;&#10;Mit sehr hoher Zuverlässigkeit generierte Beschreibung">
            <a:extLst>
              <a:ext uri="{FF2B5EF4-FFF2-40B4-BE49-F238E27FC236}">
                <a16:creationId xmlns:a16="http://schemas.microsoft.com/office/drawing/2014/main" id="{D9FBE9DA-11B2-49EB-9BEC-A0AF687A4BE2}"/>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8" descr="Ein Bild, das Person, Mann, jung, Frau enthält.&#10;&#10;Mit sehr hoher Zuverlässigkeit generierte Beschreibung">
            <a:extLst>
              <a:ext uri="{FF2B5EF4-FFF2-40B4-BE49-F238E27FC236}">
                <a16:creationId xmlns:a16="http://schemas.microsoft.com/office/drawing/2014/main" id="{CDB499C4-D45A-46E4-B3E2-ACD1FF2A949E}"/>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10" descr="Ein Bild, das Sport, Racquetball, Spiel, Schläger enthält.&#10;&#10;Mit sehr hoher Zuverlässigkeit generierte Beschreibung">
            <a:extLst>
              <a:ext uri="{FF2B5EF4-FFF2-40B4-BE49-F238E27FC236}">
                <a16:creationId xmlns:a16="http://schemas.microsoft.com/office/drawing/2014/main" id="{1ECFADFE-EFDD-4405-BBAB-728961F25F6D}"/>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622836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30 Sekunden</a:t>
            </a:r>
            <a:endParaRPr lang="de-DE"/>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Pfeil: nach rechts 13">
            <a:extLst>
              <a:ext uri="{FF2B5EF4-FFF2-40B4-BE49-F238E27FC236}">
                <a16:creationId xmlns:a16="http://schemas.microsoft.com/office/drawing/2014/main" id="{3C2A659F-1E4E-42AE-8F82-D125B091D4ED}"/>
              </a:ext>
            </a:extLst>
          </p:cNvPr>
          <p:cNvSpPr/>
          <p:nvPr/>
        </p:nvSpPr>
        <p:spPr>
          <a:xfrm rot="19740000">
            <a:off x="5731226" y="2089875"/>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734204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25 Sekunden</a:t>
            </a:r>
            <a:endParaRPr lang="de-DE"/>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60A6DA38-5DCD-485F-AD26-12227E99F117}"/>
              </a:ext>
            </a:extLst>
          </p:cNvPr>
          <p:cNvSpPr/>
          <p:nvPr/>
        </p:nvSpPr>
        <p:spPr>
          <a:xfrm rot="19740000">
            <a:off x="5731226" y="2089875"/>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726886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endParaRPr lang="de-DE"/>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966B1E29-959A-4B5A-82D0-DC07B80A0DFA}"/>
              </a:ext>
            </a:extLst>
          </p:cNvPr>
          <p:cNvSpPr/>
          <p:nvPr/>
        </p:nvSpPr>
        <p:spPr>
          <a:xfrm>
            <a:off x="5768397" y="2777534"/>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699767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endParaRPr lang="de-DE"/>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70C4895E-B17E-4982-84E9-1F71C4ADA1C8}"/>
              </a:ext>
            </a:extLst>
          </p:cNvPr>
          <p:cNvSpPr/>
          <p:nvPr/>
        </p:nvSpPr>
        <p:spPr>
          <a:xfrm>
            <a:off x="5768397" y="2777534"/>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94429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endParaRPr lang="de-DE"/>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0C61F164-38DF-4AC5-8106-C79B7E920A93}"/>
              </a:ext>
            </a:extLst>
          </p:cNvPr>
          <p:cNvSpPr/>
          <p:nvPr/>
        </p:nvSpPr>
        <p:spPr>
          <a:xfrm rot="2040000">
            <a:off x="5619714" y="3985583"/>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5958987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endParaRPr lang="de-DE" dirty="0"/>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961B16FD-1B11-4426-A4D0-7E4382A9ADD6}"/>
              </a:ext>
            </a:extLst>
          </p:cNvPr>
          <p:cNvSpPr/>
          <p:nvPr/>
        </p:nvSpPr>
        <p:spPr>
          <a:xfrm rot="2040000">
            <a:off x="5619714" y="3985583"/>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12141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16198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dirty="0"/>
              <a:t>9</a:t>
            </a:r>
          </a:p>
        </p:txBody>
      </p:sp>
    </p:spTree>
    <p:extLst>
      <p:ext uri="{BB962C8B-B14F-4D97-AF65-F5344CB8AC3E}">
        <p14:creationId xmlns:p14="http://schemas.microsoft.com/office/powerpoint/2010/main" val="114580712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961B16FD-1B11-4426-A4D0-7E4382A9ADD6}"/>
              </a:ext>
            </a:extLst>
          </p:cNvPr>
          <p:cNvSpPr/>
          <p:nvPr/>
        </p:nvSpPr>
        <p:spPr>
          <a:xfrm rot="2040000">
            <a:off x="5619714" y="3985583"/>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131494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961B16FD-1B11-4426-A4D0-7E4382A9ADD6}"/>
              </a:ext>
            </a:extLst>
          </p:cNvPr>
          <p:cNvSpPr/>
          <p:nvPr/>
        </p:nvSpPr>
        <p:spPr>
          <a:xfrm rot="2040000">
            <a:off x="5619714" y="3985583"/>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151805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961B16FD-1B11-4426-A4D0-7E4382A9ADD6}"/>
              </a:ext>
            </a:extLst>
          </p:cNvPr>
          <p:cNvSpPr/>
          <p:nvPr/>
        </p:nvSpPr>
        <p:spPr>
          <a:xfrm rot="2040000">
            <a:off x="5619714" y="3985583"/>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0058950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2"/>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3"/>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4"/>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feil: nach rechts 3">
            <a:extLst>
              <a:ext uri="{FF2B5EF4-FFF2-40B4-BE49-F238E27FC236}">
                <a16:creationId xmlns:a16="http://schemas.microsoft.com/office/drawing/2014/main" id="{961B16FD-1B11-4426-A4D0-7E4382A9ADD6}"/>
              </a:ext>
            </a:extLst>
          </p:cNvPr>
          <p:cNvSpPr/>
          <p:nvPr/>
        </p:nvSpPr>
        <p:spPr>
          <a:xfrm rot="2040000">
            <a:off x="5619714" y="3985583"/>
            <a:ext cx="2546194" cy="771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724509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Dehnen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  Stop!</a:t>
            </a:r>
            <a:endParaRPr lang="de-DE" sz="5400" b="1" dirty="0"/>
          </a:p>
        </p:txBody>
      </p:sp>
      <p:pic>
        <p:nvPicPr>
          <p:cNvPr id="7" name="Grafik 5" descr="Ein Bild, das Person, draußen, Mann, Brett enthält.&#10;&#10;Mit sehr hoher Zuverlässigkeit generierte Beschreibung">
            <a:extLst>
              <a:ext uri="{FF2B5EF4-FFF2-40B4-BE49-F238E27FC236}">
                <a16:creationId xmlns:a16="http://schemas.microsoft.com/office/drawing/2014/main" id="{8A0E2C28-8F9E-4296-8BFD-F7EA1D5C9EED}"/>
              </a:ext>
            </a:extLst>
          </p:cNvPr>
          <p:cNvPicPr>
            <a:picLocks noChangeAspect="1"/>
          </p:cNvPicPr>
          <p:nvPr/>
        </p:nvPicPr>
        <p:blipFill>
          <a:blip r:embed="rId4"/>
          <a:stretch>
            <a:fillRect/>
          </a:stretch>
        </p:blipFill>
        <p:spPr>
          <a:xfrm>
            <a:off x="8681627" y="375939"/>
            <a:ext cx="2743200" cy="17737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8" descr="Ein Bild, das Person, Mann, jung, Frau enthält.&#10;&#10;Mit sehr hoher Zuverlässigkeit generierte Beschreibung">
            <a:extLst>
              <a:ext uri="{FF2B5EF4-FFF2-40B4-BE49-F238E27FC236}">
                <a16:creationId xmlns:a16="http://schemas.microsoft.com/office/drawing/2014/main" id="{50FA60FC-92BD-487D-B0D4-677795F30408}"/>
              </a:ext>
            </a:extLst>
          </p:cNvPr>
          <p:cNvPicPr>
            <a:picLocks noChangeAspect="1"/>
          </p:cNvPicPr>
          <p:nvPr/>
        </p:nvPicPr>
        <p:blipFill>
          <a:blip r:embed="rId5"/>
          <a:stretch>
            <a:fillRect/>
          </a:stretch>
        </p:blipFill>
        <p:spPr>
          <a:xfrm>
            <a:off x="8681850" y="2551771"/>
            <a:ext cx="2743200" cy="18288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fik 10" descr="Ein Bild, das Sport, Racquetball, Spiel, Schläger enthält.&#10;&#10;Mit sehr hoher Zuverlässigkeit generierte Beschreibung">
            <a:extLst>
              <a:ext uri="{FF2B5EF4-FFF2-40B4-BE49-F238E27FC236}">
                <a16:creationId xmlns:a16="http://schemas.microsoft.com/office/drawing/2014/main" id="{113FCA69-29CD-4593-ABC4-820802565B98}"/>
              </a:ext>
            </a:extLst>
          </p:cNvPr>
          <p:cNvPicPr>
            <a:picLocks noChangeAspect="1"/>
          </p:cNvPicPr>
          <p:nvPr/>
        </p:nvPicPr>
        <p:blipFill>
          <a:blip r:embed="rId6"/>
          <a:stretch>
            <a:fillRect/>
          </a:stretch>
        </p:blipFill>
        <p:spPr>
          <a:xfrm>
            <a:off x="8681291" y="4763950"/>
            <a:ext cx="2743200" cy="18653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_Stop_ Sound Effect">
            <a:hlinkClick r:id="" action="ppaction://media"/>
            <a:extLst>
              <a:ext uri="{FF2B5EF4-FFF2-40B4-BE49-F238E27FC236}">
                <a16:creationId xmlns:a16="http://schemas.microsoft.com/office/drawing/2014/main" id="{28C50468-5FE7-4B68-ABFA-3B0A0FFC8C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2905" y="60158"/>
            <a:ext cx="609600" cy="609600"/>
          </a:xfrm>
          <a:prstGeom prst="rect">
            <a:avLst/>
          </a:prstGeom>
        </p:spPr>
      </p:pic>
    </p:spTree>
    <p:extLst>
      <p:ext uri="{BB962C8B-B14F-4D97-AF65-F5344CB8AC3E}">
        <p14:creationId xmlns:p14="http://schemas.microsoft.com/office/powerpoint/2010/main" val="8991221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6CE5F-B00D-4352-9A72-51BAF67DBC3D}"/>
              </a:ext>
            </a:extLst>
          </p:cNvPr>
          <p:cNvSpPr>
            <a:spLocks noGrp="1"/>
          </p:cNvSpPr>
          <p:nvPr>
            <p:ph type="title"/>
          </p:nvPr>
        </p:nvSpPr>
        <p:spPr/>
        <p:txBody>
          <a:bodyPr>
            <a:noAutofit/>
          </a:bodyPr>
          <a:lstStyle/>
          <a:p>
            <a:r>
              <a:rPr lang="de-DE" sz="5400" b="1" dirty="0"/>
              <a:t>Du hast das Workout geschafft! Glückwunsch! Ich hoffe dir hat mein Workout geholfen und natürlich auch gefallen ;) </a:t>
            </a:r>
            <a:br>
              <a:rPr lang="de-DE" sz="5400" b="1" dirty="0"/>
            </a:br>
            <a:br>
              <a:rPr lang="de-DE" sz="5400" b="1" dirty="0"/>
            </a:br>
            <a:r>
              <a:rPr lang="de-DE" sz="5400" b="1" dirty="0"/>
              <a:t>Ich würde mich gerne über eine positive Resonanz freuen!</a:t>
            </a:r>
          </a:p>
        </p:txBody>
      </p:sp>
    </p:spTree>
    <p:extLst>
      <p:ext uri="{BB962C8B-B14F-4D97-AF65-F5344CB8AC3E}">
        <p14:creationId xmlns:p14="http://schemas.microsoft.com/office/powerpoint/2010/main" val="253237994"/>
      </p:ext>
    </p:extLst>
  </p:cSld>
  <p:clrMapOvr>
    <a:masterClrMapping/>
  </p:clrMapOvr>
  <mc:AlternateContent xmlns:mc="http://schemas.openxmlformats.org/markup-compatibility/2006" xmlns:p14="http://schemas.microsoft.com/office/powerpoint/2010/main">
    <mc:Choice Requires="p14">
      <p:transition spd="slow" p14:dur="3000" advClick="0" advTm="10000">
        <p:fade/>
        <p:sndAc>
          <p:stSnd>
            <p:snd r:embed="rId2" name="applause.wav"/>
          </p:stSnd>
        </p:sndAc>
      </p:transition>
    </mc:Choice>
    <mc:Fallback xmlns="">
      <p:transition spd="slow" advClick="0" advTm="10000">
        <p:fade/>
        <p:sndAc>
          <p:stSnd>
            <p:snd r:embed="rId3" name="applause.wav"/>
          </p:stSnd>
        </p:sndAc>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E8F2E4E-F24C-4C86-863A-CCA144E1C4D9}"/>
              </a:ext>
            </a:extLst>
          </p:cNvPr>
          <p:cNvSpPr txBox="1"/>
          <p:nvPr/>
        </p:nvSpPr>
        <p:spPr>
          <a:xfrm>
            <a:off x="969431" y="-156597"/>
            <a:ext cx="11222569" cy="7171194"/>
          </a:xfrm>
          <a:prstGeom prst="rect">
            <a:avLst/>
          </a:prstGeom>
          <a:noFill/>
        </p:spPr>
        <p:txBody>
          <a:bodyPr wrap="square" rtlCol="0">
            <a:spAutoFit/>
          </a:bodyPr>
          <a:lstStyle/>
          <a:p>
            <a:pPr marL="285750" indent="-285750">
              <a:buFont typeface="Wingdings" panose="05000000000000000000" pitchFamily="2" charset="2"/>
              <a:buChar char="Ø"/>
            </a:pPr>
            <a:r>
              <a:rPr lang="de-DE" sz="4800" b="1" dirty="0"/>
              <a:t>Quellen:</a:t>
            </a:r>
          </a:p>
          <a:p>
            <a:pPr marL="285750" indent="-285750">
              <a:buFont typeface="Wingdings" panose="05000000000000000000" pitchFamily="2" charset="2"/>
              <a:buChar char="Ø"/>
            </a:pPr>
            <a:endParaRPr lang="de-DE" sz="4400" b="1" dirty="0"/>
          </a:p>
          <a:p>
            <a:pPr marL="571500" indent="-571500">
              <a:buFont typeface="Wingdings" panose="05000000000000000000" pitchFamily="2" charset="2"/>
              <a:buChar char="ü"/>
            </a:pPr>
            <a:r>
              <a:rPr lang="de-DE" sz="2800" dirty="0">
                <a:hlinkClick r:id="rId2"/>
              </a:rPr>
              <a:t>https://fitnessuebungen-zuhause.de/seilspringen.html</a:t>
            </a:r>
            <a:endParaRPr lang="de-DE" sz="2800" dirty="0"/>
          </a:p>
          <a:p>
            <a:pPr marL="571500" indent="-571500">
              <a:buFont typeface="Wingdings" panose="05000000000000000000" pitchFamily="2" charset="2"/>
              <a:buChar char="ü"/>
            </a:pPr>
            <a:r>
              <a:rPr lang="de-DE" sz="2800" dirty="0">
                <a:hlinkClick r:id="rId3"/>
              </a:rPr>
              <a:t>https://fitnessuebungen-zuhause.de/wandsitzen.html</a:t>
            </a:r>
            <a:endParaRPr lang="de-DE" sz="2800" dirty="0"/>
          </a:p>
          <a:p>
            <a:pPr marL="571500" indent="-571500">
              <a:buFont typeface="Wingdings" panose="05000000000000000000" pitchFamily="2" charset="2"/>
              <a:buChar char="ü"/>
            </a:pPr>
            <a:r>
              <a:rPr lang="de-DE" sz="2800" dirty="0">
                <a:hlinkClick r:id="rId4"/>
              </a:rPr>
              <a:t>https://fitnessuebungen-zuhause.de/diamant_liegestuetz.html</a:t>
            </a:r>
            <a:endParaRPr lang="de-DE" sz="2800" dirty="0"/>
          </a:p>
          <a:p>
            <a:pPr marL="571500" indent="-571500">
              <a:buFont typeface="Wingdings" panose="05000000000000000000" pitchFamily="2" charset="2"/>
              <a:buChar char="ü"/>
            </a:pPr>
            <a:r>
              <a:rPr lang="de-DE" sz="2800" dirty="0">
                <a:hlinkClick r:id="rId5"/>
              </a:rPr>
              <a:t>https://fitnessuebungen-zuhause.de/unterarmstuetz_plank.html</a:t>
            </a:r>
            <a:endParaRPr lang="de-DE" sz="2800" dirty="0"/>
          </a:p>
          <a:p>
            <a:pPr marL="571500" indent="-571500">
              <a:buFont typeface="Wingdings" panose="05000000000000000000" pitchFamily="2" charset="2"/>
              <a:buChar char="ü"/>
            </a:pPr>
            <a:r>
              <a:rPr lang="de-DE" sz="2800" dirty="0">
                <a:hlinkClick r:id="rId6"/>
              </a:rPr>
              <a:t>https://fitnessuebungen-zuhause.de/bauchpresse_crunch.html</a:t>
            </a:r>
            <a:endParaRPr lang="de-DE" sz="2800" dirty="0"/>
          </a:p>
          <a:p>
            <a:pPr marL="571500" indent="-571500">
              <a:buFont typeface="Wingdings" panose="05000000000000000000" pitchFamily="2" charset="2"/>
              <a:buChar char="ü"/>
            </a:pPr>
            <a:r>
              <a:rPr lang="de-DE" sz="2800" dirty="0">
                <a:hlinkClick r:id="rId7"/>
              </a:rPr>
              <a:t>https://fitnessuebungen-zuhause.de/schwimmen_aquaman.html</a:t>
            </a:r>
            <a:endParaRPr lang="de-DE" sz="2800" dirty="0"/>
          </a:p>
          <a:p>
            <a:pPr marL="571500" indent="-571500">
              <a:buFont typeface="Wingdings" panose="05000000000000000000" pitchFamily="2" charset="2"/>
              <a:buChar char="ü"/>
            </a:pPr>
            <a:r>
              <a:rPr lang="de-DE" sz="2800" dirty="0">
                <a:hlinkClick r:id="rId8"/>
              </a:rPr>
              <a:t>https://fitnessuebungen-zuhause.de/lseat.html</a:t>
            </a:r>
            <a:endParaRPr lang="de-DE" sz="2800" dirty="0"/>
          </a:p>
          <a:p>
            <a:pPr marL="571500" indent="-571500">
              <a:buFont typeface="Wingdings" panose="05000000000000000000" pitchFamily="2" charset="2"/>
              <a:buChar char="ü"/>
            </a:pPr>
            <a:r>
              <a:rPr lang="de-DE" sz="2800" dirty="0">
                <a:hlinkClick r:id="rId9"/>
              </a:rPr>
              <a:t>https://www.juhle.de/dehnuebungen.html</a:t>
            </a:r>
            <a:endParaRPr lang="de-DE" sz="2800" dirty="0"/>
          </a:p>
          <a:p>
            <a:pPr marL="571500" indent="-571500">
              <a:buFont typeface="Wingdings" panose="05000000000000000000" pitchFamily="2" charset="2"/>
              <a:buChar char="ü"/>
            </a:pPr>
            <a:r>
              <a:rPr lang="de-DE" sz="2000" dirty="0">
                <a:hlinkClick r:id="rId10"/>
              </a:rPr>
              <a:t>https://www.google.com/search?q=Seitst%C3%BCtz+ausf%C3%BChrung&amp;rlz=1C1GKLA_enDE646DE646&amp;source=lnms&amp;tbm=isch&amp;sa=X&amp;ved=2ahUKEwjx7fKCsLPpAhU2VBUIHerpC_AQ_AUoAnoECAwQBA&amp;cshid=1589460104278610&amp;biw=952&amp;bih=943</a:t>
            </a:r>
            <a:endParaRPr lang="de-DE" sz="2000" dirty="0"/>
          </a:p>
          <a:p>
            <a:pPr marL="571500" indent="-571500">
              <a:buFont typeface="Wingdings" panose="05000000000000000000" pitchFamily="2" charset="2"/>
              <a:buChar char="ü"/>
            </a:pPr>
            <a:r>
              <a:rPr lang="de-DE" sz="2800" dirty="0">
                <a:hlinkClick r:id="rId11"/>
              </a:rPr>
              <a:t>https://fitnessuebungen-zuhause.de/dips_stuhl.html</a:t>
            </a:r>
            <a:endParaRPr lang="de-DE" sz="2800" dirty="0"/>
          </a:p>
          <a:p>
            <a:endParaRPr lang="de-DE" sz="2800" dirty="0"/>
          </a:p>
          <a:p>
            <a:pPr marL="571500" indent="-571500">
              <a:buFont typeface="Wingdings" panose="05000000000000000000" pitchFamily="2" charset="2"/>
              <a:buChar char="§"/>
            </a:pPr>
            <a:r>
              <a:rPr lang="de-DE" sz="2800" dirty="0"/>
              <a:t>Auf alles wurde am 28.04.2020 zugegriffen</a:t>
            </a:r>
          </a:p>
        </p:txBody>
      </p:sp>
    </p:spTree>
    <p:extLst>
      <p:ext uri="{BB962C8B-B14F-4D97-AF65-F5344CB8AC3E}">
        <p14:creationId xmlns:p14="http://schemas.microsoft.com/office/powerpoint/2010/main" val="1229304815"/>
      </p:ext>
    </p:extLst>
  </p:cSld>
  <p:clrMapOvr>
    <a:masterClrMapping/>
  </p:clrMapOvr>
  <p:transition spd="slow" advClick="0" advTm="10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16198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dirty="0"/>
              <a:t>8</a:t>
            </a:r>
          </a:p>
        </p:txBody>
      </p:sp>
    </p:spTree>
    <p:extLst>
      <p:ext uri="{BB962C8B-B14F-4D97-AF65-F5344CB8AC3E}">
        <p14:creationId xmlns:p14="http://schemas.microsoft.com/office/powerpoint/2010/main" val="327925498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436D9-9DB7-0940-ABB4-DD292DBFE72A}"/>
              </a:ext>
            </a:extLst>
          </p:cNvPr>
          <p:cNvSpPr>
            <a:spLocks noGrp="1"/>
          </p:cNvSpPr>
          <p:nvPr>
            <p:ph type="ctrTitle"/>
          </p:nvPr>
        </p:nvSpPr>
        <p:spPr>
          <a:xfrm>
            <a:off x="1088531" y="1104069"/>
            <a:ext cx="10014935" cy="1905888"/>
          </a:xfrm>
        </p:spPr>
        <p:txBody>
          <a:bodyPr/>
          <a:lstStyle/>
          <a:p>
            <a:r>
              <a:rPr lang="de-DE" sz="8000" dirty="0" err="1"/>
              <a:t>Tabata</a:t>
            </a:r>
            <a:r>
              <a:rPr lang="de-DE" sz="8000" dirty="0"/>
              <a:t> </a:t>
            </a:r>
            <a:r>
              <a:rPr lang="de-DE" sz="8000" dirty="0" err="1"/>
              <a:t>workout</a:t>
            </a:r>
            <a:endParaRPr lang="de-DE" sz="8000" dirty="0"/>
          </a:p>
        </p:txBody>
      </p:sp>
      <p:sp>
        <p:nvSpPr>
          <p:cNvPr id="3" name="Untertitel 2">
            <a:extLst>
              <a:ext uri="{FF2B5EF4-FFF2-40B4-BE49-F238E27FC236}">
                <a16:creationId xmlns:a16="http://schemas.microsoft.com/office/drawing/2014/main" id="{8EE34118-D4AD-F64E-AC99-C1AFD738FF2A}"/>
              </a:ext>
            </a:extLst>
          </p:cNvPr>
          <p:cNvSpPr>
            <a:spLocks noGrp="1"/>
          </p:cNvSpPr>
          <p:nvPr>
            <p:ph type="subTitle" idx="1"/>
          </p:nvPr>
        </p:nvSpPr>
        <p:spPr>
          <a:xfrm>
            <a:off x="2680161" y="3848044"/>
            <a:ext cx="6831673" cy="1086237"/>
          </a:xfrm>
        </p:spPr>
        <p:txBody>
          <a:bodyPr>
            <a:normAutofit/>
          </a:bodyPr>
          <a:lstStyle/>
          <a:p>
            <a:pPr>
              <a:lnSpc>
                <a:spcPct val="100000"/>
              </a:lnSpc>
            </a:pPr>
            <a:r>
              <a:rPr lang="de-DE" sz="2400" dirty="0"/>
              <a:t>Ein Workout von Alen Kopic </a:t>
            </a:r>
          </a:p>
          <a:p>
            <a:pPr>
              <a:lnSpc>
                <a:spcPct val="100000"/>
              </a:lnSpc>
            </a:pPr>
            <a:r>
              <a:rPr lang="de-DE" sz="2400" dirty="0"/>
              <a:t>Erstellt am 26.04.2020</a:t>
            </a:r>
          </a:p>
        </p:txBody>
      </p:sp>
      <p:pic>
        <p:nvPicPr>
          <p:cNvPr id="8" name="Grafik 8" descr="Bodybuilder">
            <a:extLst>
              <a:ext uri="{FF2B5EF4-FFF2-40B4-BE49-F238E27FC236}">
                <a16:creationId xmlns:a16="http://schemas.microsoft.com/office/drawing/2014/main" id="{629B3920-64BB-4557-83E1-229E41DD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971" y="4876800"/>
            <a:ext cx="914400" cy="914400"/>
          </a:xfrm>
          <a:prstGeom prst="rect">
            <a:avLst/>
          </a:prstGeom>
        </p:spPr>
      </p:pic>
      <p:pic>
        <p:nvPicPr>
          <p:cNvPr id="10" name="Grafik 10" descr="Yoga">
            <a:extLst>
              <a:ext uri="{FF2B5EF4-FFF2-40B4-BE49-F238E27FC236}">
                <a16:creationId xmlns:a16="http://schemas.microsoft.com/office/drawing/2014/main" id="{6BA4029D-7A2D-4D40-860D-A8EA2897B3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7288" y="4876800"/>
            <a:ext cx="914400" cy="914400"/>
          </a:xfrm>
          <a:prstGeom prst="rect">
            <a:avLst/>
          </a:prstGeom>
        </p:spPr>
      </p:pic>
      <p:pic>
        <p:nvPicPr>
          <p:cNvPr id="12" name="Grafik 12" descr="Tanzen">
            <a:extLst>
              <a:ext uri="{FF2B5EF4-FFF2-40B4-BE49-F238E27FC236}">
                <a16:creationId xmlns:a16="http://schemas.microsoft.com/office/drawing/2014/main" id="{AE9687C1-E46F-4C3B-94A4-EFDC1F6AE1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41288" y="63190"/>
            <a:ext cx="775010" cy="775010"/>
          </a:xfrm>
          <a:prstGeom prst="rect">
            <a:avLst/>
          </a:prstGeom>
        </p:spPr>
      </p:pic>
    </p:spTree>
    <p:extLst>
      <p:ext uri="{BB962C8B-B14F-4D97-AF65-F5344CB8AC3E}">
        <p14:creationId xmlns:p14="http://schemas.microsoft.com/office/powerpoint/2010/main" val="2717797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00">
        <p15:prstTrans prst="curtains"/>
        <p:sndAc>
          <p:stSnd>
            <p:snd r:embed="rId2" name="drumroll.wav"/>
          </p:stSnd>
        </p:sndAc>
      </p:transition>
    </mc:Choice>
    <mc:Fallback xmlns="">
      <p:transition spd="slow" advClick="0" advTm="5000">
        <p:fade/>
        <p:sndAc>
          <p:stSnd>
            <p:snd r:embed="rId9" name="drumroll.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16198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dirty="0"/>
              <a:t>7</a:t>
            </a:r>
          </a:p>
        </p:txBody>
      </p:sp>
    </p:spTree>
    <p:extLst>
      <p:ext uri="{BB962C8B-B14F-4D97-AF65-F5344CB8AC3E}">
        <p14:creationId xmlns:p14="http://schemas.microsoft.com/office/powerpoint/2010/main" val="333356395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16198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dirty="0"/>
              <a:t>6</a:t>
            </a:r>
          </a:p>
        </p:txBody>
      </p:sp>
    </p:spTree>
    <p:extLst>
      <p:ext uri="{BB962C8B-B14F-4D97-AF65-F5344CB8AC3E}">
        <p14:creationId xmlns:p14="http://schemas.microsoft.com/office/powerpoint/2010/main" val="395511651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8988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a:t>5</a:t>
            </a:r>
            <a:endParaRPr lang="de-DE" sz="9600" dirty="0"/>
          </a:p>
        </p:txBody>
      </p:sp>
    </p:spTree>
    <p:extLst>
      <p:ext uri="{BB962C8B-B14F-4D97-AF65-F5344CB8AC3E}">
        <p14:creationId xmlns:p14="http://schemas.microsoft.com/office/powerpoint/2010/main" val="189821396"/>
      </p:ext>
    </p:extLst>
  </p:cSld>
  <p:clrMapOvr>
    <a:masterClrMapping/>
  </p:clrMapOvr>
  <p:transition spd="slow" advClick="0" advTm="1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8988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a:t>4</a:t>
            </a:r>
            <a:endParaRPr lang="de-DE" sz="9600" b="1" dirty="0"/>
          </a:p>
        </p:txBody>
      </p:sp>
      <p:pic>
        <p:nvPicPr>
          <p:cNvPr id="5" name="Mario Kart Race Start - Gaming Sound Effect (HD)">
            <a:hlinkClick r:id="" action="ppaction://media"/>
            <a:extLst>
              <a:ext uri="{FF2B5EF4-FFF2-40B4-BE49-F238E27FC236}">
                <a16:creationId xmlns:a16="http://schemas.microsoft.com/office/drawing/2014/main" id="{FD4AC0EE-EF46-4C10-83FC-2858D67940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6147" y="93337"/>
            <a:ext cx="609600" cy="609600"/>
          </a:xfrm>
          <a:prstGeom prst="rect">
            <a:avLst/>
          </a:prstGeom>
        </p:spPr>
      </p:pic>
    </p:spTree>
    <p:extLst>
      <p:ext uri="{BB962C8B-B14F-4D97-AF65-F5344CB8AC3E}">
        <p14:creationId xmlns:p14="http://schemas.microsoft.com/office/powerpoint/2010/main" val="29595762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8988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a:t>3</a:t>
            </a:r>
            <a:endParaRPr lang="de-DE" sz="9600" b="1" dirty="0"/>
          </a:p>
        </p:txBody>
      </p:sp>
    </p:spTree>
    <p:extLst>
      <p:ext uri="{BB962C8B-B14F-4D97-AF65-F5344CB8AC3E}">
        <p14:creationId xmlns:p14="http://schemas.microsoft.com/office/powerpoint/2010/main" val="154598308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8988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a:t>2</a:t>
            </a:r>
          </a:p>
        </p:txBody>
      </p:sp>
    </p:spTree>
    <p:extLst>
      <p:ext uri="{BB962C8B-B14F-4D97-AF65-F5344CB8AC3E}">
        <p14:creationId xmlns:p14="http://schemas.microsoft.com/office/powerpoint/2010/main" val="379841757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984672" y="3269674"/>
            <a:ext cx="8988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a:t>1</a:t>
            </a:r>
            <a:endParaRPr lang="de-DE" sz="9600" b="1" dirty="0"/>
          </a:p>
        </p:txBody>
      </p:sp>
    </p:spTree>
    <p:extLst>
      <p:ext uri="{BB962C8B-B14F-4D97-AF65-F5344CB8AC3E}">
        <p14:creationId xmlns:p14="http://schemas.microsoft.com/office/powerpoint/2010/main" val="222070940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A01F0-CDFA-47EF-B793-E289D5A36395}"/>
              </a:ext>
            </a:extLst>
          </p:cNvPr>
          <p:cNvSpPr>
            <a:spLocks noGrp="1"/>
          </p:cNvSpPr>
          <p:nvPr>
            <p:ph type="title"/>
          </p:nvPr>
        </p:nvSpPr>
        <p:spPr>
          <a:xfrm>
            <a:off x="748146" y="62346"/>
            <a:ext cx="5834495" cy="5001490"/>
          </a:xfrm>
        </p:spPr>
        <p:txBody>
          <a:bodyPr vert="horz" lIns="91440" tIns="45720" rIns="91440" bIns="45720" rtlCol="0" anchor="t">
            <a:noAutofit/>
          </a:bodyPr>
          <a:lstStyle/>
          <a:p>
            <a:r>
              <a:rPr lang="de-DE" sz="7100" b="1" dirty="0"/>
              <a:t>Wenn nun alles verständlich ist, beginnt </a:t>
            </a:r>
            <a:r>
              <a:rPr lang="de-DE" sz="7100" b="1"/>
              <a:t>das Workout mit der 1. Übung in...</a:t>
            </a:r>
            <a:endParaRPr lang="de-DE" sz="7100"/>
          </a:p>
        </p:txBody>
      </p:sp>
      <p:sp>
        <p:nvSpPr>
          <p:cNvPr id="4" name="Textfeld 3">
            <a:extLst>
              <a:ext uri="{FF2B5EF4-FFF2-40B4-BE49-F238E27FC236}">
                <a16:creationId xmlns:a16="http://schemas.microsoft.com/office/drawing/2014/main" id="{6EA75A62-B1EE-4055-A3FA-4A69D0C3D86F}"/>
              </a:ext>
            </a:extLst>
          </p:cNvPr>
          <p:cNvSpPr txBox="1"/>
          <p:nvPr/>
        </p:nvSpPr>
        <p:spPr>
          <a:xfrm>
            <a:off x="8196695" y="3200401"/>
            <a:ext cx="28124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9600" b="1"/>
              <a:t>Los!</a:t>
            </a:r>
            <a:endParaRPr lang="de-DE" sz="9600" b="1" dirty="0"/>
          </a:p>
        </p:txBody>
      </p:sp>
    </p:spTree>
    <p:extLst>
      <p:ext uri="{BB962C8B-B14F-4D97-AF65-F5344CB8AC3E}">
        <p14:creationId xmlns:p14="http://schemas.microsoft.com/office/powerpoint/2010/main" val="29396008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30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C23A3C7C-8D6E-47A4-95ED-1A49AB02B277}"/>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113771217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25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B089A031-42FE-4DA5-930A-44242AD11B7A}"/>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16301176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A2484-2CD1-41D4-B4CF-263044D2832E}"/>
              </a:ext>
            </a:extLst>
          </p:cNvPr>
          <p:cNvSpPr>
            <a:spLocks noGrp="1"/>
          </p:cNvSpPr>
          <p:nvPr>
            <p:ph type="title"/>
          </p:nvPr>
        </p:nvSpPr>
        <p:spPr>
          <a:xfrm>
            <a:off x="1371600" y="185305"/>
            <a:ext cx="9601200" cy="1485900"/>
          </a:xfrm>
        </p:spPr>
        <p:txBody>
          <a:bodyPr>
            <a:normAutofit/>
          </a:bodyPr>
          <a:lstStyle/>
          <a:p>
            <a:r>
              <a:rPr lang="de-DE" sz="6000" b="1" dirty="0"/>
              <a:t>Wie läuft das Workout ab?</a:t>
            </a:r>
          </a:p>
        </p:txBody>
      </p:sp>
      <p:sp>
        <p:nvSpPr>
          <p:cNvPr id="3" name="Inhaltsplatzhalter 2">
            <a:extLst>
              <a:ext uri="{FF2B5EF4-FFF2-40B4-BE49-F238E27FC236}">
                <a16:creationId xmlns:a16="http://schemas.microsoft.com/office/drawing/2014/main" id="{E4AF8032-614F-4A9F-8267-E847C31C46D3}"/>
              </a:ext>
            </a:extLst>
          </p:cNvPr>
          <p:cNvSpPr>
            <a:spLocks noGrp="1"/>
          </p:cNvSpPr>
          <p:nvPr>
            <p:ph idx="1"/>
          </p:nvPr>
        </p:nvSpPr>
        <p:spPr>
          <a:xfrm>
            <a:off x="1371600" y="1316180"/>
            <a:ext cx="10345881" cy="6126019"/>
          </a:xfrm>
        </p:spPr>
        <p:txBody>
          <a:bodyPr vert="horz" lIns="91440" tIns="45720" rIns="91440" bIns="45720" rtlCol="0" anchor="t">
            <a:noAutofit/>
          </a:bodyPr>
          <a:lstStyle/>
          <a:p>
            <a:pPr marL="383540" indent="-383540"/>
            <a:r>
              <a:rPr lang="de-DE" b="1" dirty="0"/>
              <a:t>Aufwärmen:</a:t>
            </a:r>
            <a:r>
              <a:rPr lang="de-DE" sz="1800" dirty="0"/>
              <a:t> 30 Sekunden Seilspringen (intensiv!)</a:t>
            </a:r>
          </a:p>
          <a:p>
            <a:pPr>
              <a:buFont typeface="Wingdings" panose="05000000000000000000" pitchFamily="2" charset="2"/>
              <a:buChar char="§"/>
            </a:pPr>
            <a:r>
              <a:rPr lang="de-DE" sz="1800" i="1" dirty="0"/>
              <a:t>10 Sekunden Vorbereitung auf das Workout</a:t>
            </a:r>
          </a:p>
          <a:p>
            <a:pPr>
              <a:buFont typeface="Wingdings" panose="05000000000000000000" pitchFamily="2" charset="2"/>
              <a:buChar char="§"/>
            </a:pPr>
            <a:r>
              <a:rPr lang="de-DE" sz="1800" i="1" dirty="0"/>
              <a:t>Jede Übung dauert 20 Sekunden</a:t>
            </a:r>
          </a:p>
          <a:p>
            <a:pPr marL="0" indent="0">
              <a:buNone/>
            </a:pPr>
            <a:endParaRPr lang="de-DE" sz="1800" i="1" dirty="0"/>
          </a:p>
          <a:p>
            <a:pPr marL="383540" indent="-383540"/>
            <a:r>
              <a:rPr lang="de-DE" b="1" dirty="0"/>
              <a:t>1. Übung:</a:t>
            </a:r>
            <a:r>
              <a:rPr lang="de-DE" sz="1800" dirty="0"/>
              <a:t>     Wandsitzen</a:t>
            </a:r>
          </a:p>
          <a:p>
            <a:pPr marL="383540" indent="-383540"/>
            <a:r>
              <a:rPr lang="de-DE" b="1" dirty="0"/>
              <a:t>2. Übung:</a:t>
            </a:r>
            <a:r>
              <a:rPr lang="de-DE" sz="1800" dirty="0"/>
              <a:t>     Diamant-Liegestütze</a:t>
            </a:r>
          </a:p>
          <a:p>
            <a:pPr marL="383540" indent="-383540"/>
            <a:r>
              <a:rPr lang="de-DE" b="1" dirty="0"/>
              <a:t>3. Übung: </a:t>
            </a:r>
            <a:r>
              <a:rPr lang="de-DE" sz="1800" dirty="0"/>
              <a:t>    Plank</a:t>
            </a:r>
          </a:p>
          <a:p>
            <a:pPr marL="383540" indent="-383540"/>
            <a:r>
              <a:rPr lang="de-DE" b="1" dirty="0"/>
              <a:t>4. Übung:</a:t>
            </a:r>
            <a:r>
              <a:rPr lang="de-DE" sz="1800" dirty="0"/>
              <a:t>     Seitstütz</a:t>
            </a:r>
          </a:p>
          <a:p>
            <a:pPr marL="383540" indent="-383540"/>
            <a:r>
              <a:rPr lang="de-DE" b="1" dirty="0"/>
              <a:t>5. Übung:</a:t>
            </a:r>
            <a:r>
              <a:rPr lang="de-DE" sz="1800" dirty="0"/>
              <a:t>     Crunches</a:t>
            </a:r>
          </a:p>
          <a:p>
            <a:pPr marL="383540" indent="-383540"/>
            <a:r>
              <a:rPr lang="de-DE" b="1" dirty="0"/>
              <a:t>6. Übung:</a:t>
            </a:r>
            <a:r>
              <a:rPr lang="de-DE" sz="1800" dirty="0"/>
              <a:t>     Schwimmen</a:t>
            </a:r>
          </a:p>
          <a:p>
            <a:pPr marL="383540" indent="-383540"/>
            <a:r>
              <a:rPr lang="de-DE" b="1" dirty="0"/>
              <a:t>7. Übung:     </a:t>
            </a:r>
            <a:r>
              <a:rPr lang="de-DE" sz="1800" dirty="0"/>
              <a:t>L-Seat</a:t>
            </a:r>
          </a:p>
          <a:p>
            <a:pPr marL="383540" indent="-383540"/>
            <a:r>
              <a:rPr lang="de-DE" b="1" dirty="0"/>
              <a:t>8.Übung:      </a:t>
            </a:r>
            <a:r>
              <a:rPr lang="de-DE" sz="1800" dirty="0"/>
              <a:t>Dips</a:t>
            </a:r>
            <a:endParaRPr lang="de-DE" sz="1800" b="1" dirty="0"/>
          </a:p>
          <a:p>
            <a:pPr marL="383540" indent="-383540"/>
            <a:r>
              <a:rPr lang="de-DE" b="1" dirty="0"/>
              <a:t>Abwärmen:</a:t>
            </a:r>
            <a:r>
              <a:rPr lang="de-DE" sz="1800" dirty="0"/>
              <a:t>  30 Sekunden verschiedene Dehnübungen</a:t>
            </a:r>
          </a:p>
        </p:txBody>
      </p:sp>
      <p:pic>
        <p:nvPicPr>
          <p:cNvPr id="4" name="Grafik 4" descr="Ein Bild, das Raum enthält.&#10;&#10;Mit sehr hoher Zuverlässigkeit generierte Beschreibung">
            <a:extLst>
              <a:ext uri="{FF2B5EF4-FFF2-40B4-BE49-F238E27FC236}">
                <a16:creationId xmlns:a16="http://schemas.microsoft.com/office/drawing/2014/main" id="{0F2FAB25-5F57-42E9-92EB-DCA5AADFF1A2}"/>
              </a:ext>
            </a:extLst>
          </p:cNvPr>
          <p:cNvPicPr>
            <a:picLocks noChangeAspect="1"/>
          </p:cNvPicPr>
          <p:nvPr/>
        </p:nvPicPr>
        <p:blipFill>
          <a:blip r:embed="rId2"/>
          <a:stretch>
            <a:fillRect/>
          </a:stretch>
        </p:blipFill>
        <p:spPr>
          <a:xfrm>
            <a:off x="10461702" y="183995"/>
            <a:ext cx="942279" cy="942279"/>
          </a:xfrm>
          <a:prstGeom prst="rect">
            <a:avLst/>
          </a:prstGeom>
        </p:spPr>
      </p:pic>
      <p:sp>
        <p:nvSpPr>
          <p:cNvPr id="5" name="Textfeld 4">
            <a:extLst>
              <a:ext uri="{FF2B5EF4-FFF2-40B4-BE49-F238E27FC236}">
                <a16:creationId xmlns:a16="http://schemas.microsoft.com/office/drawing/2014/main" id="{E5D26657-ED58-47E1-8FFC-F98BE0214910}"/>
              </a:ext>
            </a:extLst>
          </p:cNvPr>
          <p:cNvSpPr txBox="1"/>
          <p:nvPr/>
        </p:nvSpPr>
        <p:spPr>
          <a:xfrm>
            <a:off x="7616901" y="4233536"/>
            <a:ext cx="3901379" cy="646331"/>
          </a:xfrm>
          <a:prstGeom prst="rect">
            <a:avLst/>
          </a:prstGeom>
          <a:noFill/>
        </p:spPr>
        <p:txBody>
          <a:bodyPr wrap="square" rtlCol="0">
            <a:spAutoFit/>
          </a:bodyPr>
          <a:lstStyle/>
          <a:p>
            <a:pPr marL="285750" indent="-285750">
              <a:buFont typeface="Wingdings" panose="05000000000000000000" pitchFamily="2" charset="2"/>
              <a:buChar char="§"/>
            </a:pPr>
            <a:r>
              <a:rPr lang="de-DE" b="1" dirty="0"/>
              <a:t>Nach jeder Übung wird eine Pause von 10 Sekunden eingelegt</a:t>
            </a:r>
          </a:p>
        </p:txBody>
      </p:sp>
    </p:spTree>
    <p:extLst>
      <p:ext uri="{BB962C8B-B14F-4D97-AF65-F5344CB8AC3E}">
        <p14:creationId xmlns:p14="http://schemas.microsoft.com/office/powerpoint/2010/main" val="1863153238"/>
      </p:ext>
    </p:extLst>
  </p:cSld>
  <p:clrMapOvr>
    <a:masterClrMapping/>
  </p:clrMapOvr>
  <p:transition spd="slow" advClick="0" advTm="15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E3B305D6-5DC0-4B4E-85D7-274967EF6DDF}"/>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283513871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65DB413-C57F-40B8-87D1-90A67C1D5E79}"/>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237341861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FBE9782F-F5A8-49F2-9EF7-F375B69ED0E2}"/>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10296180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endParaRPr lang="de-DE" sz="5400" b="1" dirty="0"/>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94ED4D7D-3977-449C-90E9-C4AF31C04675}"/>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233675512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C4314702-9A4F-4AB6-AA5F-0156CA1C9FB1}"/>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264856608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11995AF3-A33B-4476-A56E-46FF19615671}"/>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78176359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191E31C0-E1D6-4F19-A718-E0E3FB86C5A0}"/>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213150693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3F0C34B8-FD76-4941-8D53-DD2B39329870}"/>
              </a:ext>
            </a:extLst>
          </p:cNvPr>
          <p:cNvSpPr txBox="1"/>
          <p:nvPr/>
        </p:nvSpPr>
        <p:spPr>
          <a:xfrm>
            <a:off x="1219200" y="4114199"/>
            <a:ext cx="5143094" cy="2246769"/>
          </a:xfrm>
          <a:prstGeom prst="rect">
            <a:avLst/>
          </a:prstGeom>
          <a:noFill/>
        </p:spPr>
        <p:txBody>
          <a:bodyPr wrap="square" rtlCol="0">
            <a:spAutoFit/>
          </a:bodyPr>
          <a:lstStyle/>
          <a:p>
            <a:r>
              <a:rPr lang="de-DE" sz="2800" b="1" dirty="0"/>
              <a:t>-Nicht zu hoch springen!</a:t>
            </a:r>
          </a:p>
          <a:p>
            <a:r>
              <a:rPr lang="de-DE" sz="2800" b="1" dirty="0"/>
              <a:t>-Bewegung in Handgelenken!</a:t>
            </a:r>
          </a:p>
          <a:p>
            <a:r>
              <a:rPr lang="de-DE" sz="2800" b="1" dirty="0"/>
              <a:t>-Ellenbogen nah am Körper!</a:t>
            </a:r>
          </a:p>
          <a:p>
            <a:r>
              <a:rPr lang="de-DE" sz="2800" b="1" dirty="0"/>
              <a:t>-Seil weit über den Kopf schwingen!</a:t>
            </a:r>
          </a:p>
        </p:txBody>
      </p:sp>
    </p:spTree>
    <p:extLst>
      <p:ext uri="{BB962C8B-B14F-4D97-AF65-F5344CB8AC3E}">
        <p14:creationId xmlns:p14="http://schemas.microsoft.com/office/powerpoint/2010/main" val="347942461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Seilspringen</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2471305" y="2770909"/>
            <a:ext cx="9601200" cy="3581400"/>
          </a:xfrm>
        </p:spPr>
        <p:txBody>
          <a:bodyPr vert="horz" lIns="91440" tIns="45720" rIns="91440" bIns="45720" rtlCol="0" anchor="t">
            <a:normAutofit/>
          </a:bodyPr>
          <a:lstStyle/>
          <a:p>
            <a:pPr marL="0" indent="0">
              <a:buNone/>
            </a:pPr>
            <a:r>
              <a:rPr lang="de-DE" sz="5400" b="1"/>
              <a:t>Stop!</a:t>
            </a:r>
            <a:endParaRPr lang="de-DE" sz="5400" b="1" dirty="0"/>
          </a:p>
        </p:txBody>
      </p:sp>
      <p:pic>
        <p:nvPicPr>
          <p:cNvPr id="5" name="Grafik 4" descr="Ausgangsposition">
            <a:extLst>
              <a:ext uri="{FF2B5EF4-FFF2-40B4-BE49-F238E27FC236}">
                <a16:creationId xmlns:a16="http://schemas.microsoft.com/office/drawing/2014/main" id="{454F1094-1820-45E2-8B7D-662EB177870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400036" y="260402"/>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drinnen, Frau, Person, Mädchen enthält.&#10;&#10;Automatisch generierte Beschreibung">
            <a:extLst>
              <a:ext uri="{FF2B5EF4-FFF2-40B4-BE49-F238E27FC236}">
                <a16:creationId xmlns:a16="http://schemas.microsoft.com/office/drawing/2014/main" id="{014936A9-7D3F-4AFA-9B85-56D6011358A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400036" y="357200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_Stop_ Sound Effect">
            <a:hlinkClick r:id="" action="ppaction://media"/>
            <a:extLst>
              <a:ext uri="{FF2B5EF4-FFF2-40B4-BE49-F238E27FC236}">
                <a16:creationId xmlns:a16="http://schemas.microsoft.com/office/drawing/2014/main" id="{CA20ADE7-B3A3-45E5-A6CB-3B10E9DE3D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905" y="60158"/>
            <a:ext cx="609600" cy="609600"/>
          </a:xfrm>
          <a:prstGeom prst="rect">
            <a:avLst/>
          </a:prstGeom>
        </p:spPr>
      </p:pic>
    </p:spTree>
    <p:extLst>
      <p:ext uri="{BB962C8B-B14F-4D97-AF65-F5344CB8AC3E}">
        <p14:creationId xmlns:p14="http://schemas.microsoft.com/office/powerpoint/2010/main" val="321490804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65464" y="1732"/>
            <a:ext cx="11177153" cy="1485900"/>
          </a:xfrm>
        </p:spPr>
        <p:txBody>
          <a:bodyPr>
            <a:noAutofit/>
          </a:bodyPr>
          <a:lstStyle/>
          <a:p>
            <a:r>
              <a:rPr lang="de-DE" sz="6600" b="1" dirty="0"/>
              <a:t>Das war das Aufwärmen</a:t>
            </a:r>
            <a:br>
              <a:rPr lang="de-DE" sz="6600" b="1" dirty="0"/>
            </a:br>
            <a:br>
              <a:rPr lang="de-DE" sz="6600" b="1" dirty="0"/>
            </a:br>
            <a:r>
              <a:rPr lang="de-DE" sz="6600" b="1" dirty="0"/>
              <a:t>Bereite dich auf die nächste Übung vor: Wandsitzen                     </a:t>
            </a:r>
            <a:br>
              <a:rPr lang="de-DE" sz="6600" b="1" dirty="0"/>
            </a:br>
            <a:br>
              <a:rPr lang="de-DE" sz="6600" b="1" dirty="0"/>
            </a:br>
            <a:r>
              <a:rPr lang="de-DE" sz="6600" b="1" dirty="0"/>
              <a:t>10 Sekunden</a:t>
            </a:r>
          </a:p>
        </p:txBody>
      </p:sp>
      <p:pic>
        <p:nvPicPr>
          <p:cNvPr id="6" name="Grafik 5" descr="Ein Bild, das Person, Frau, drinnen, haltend enthält.&#10;&#10;Automatisch generierte Beschreibung">
            <a:extLst>
              <a:ext uri="{FF2B5EF4-FFF2-40B4-BE49-F238E27FC236}">
                <a16:creationId xmlns:a16="http://schemas.microsoft.com/office/drawing/2014/main" id="{B0FE876B-9067-47B9-9A34-F47D9DA849BA}"/>
              </a:ext>
            </a:extLst>
          </p:cNvPr>
          <p:cNvPicPr>
            <a:picLocks noChangeAspect="1"/>
          </p:cNvPicPr>
          <p:nvPr/>
        </p:nvPicPr>
        <p:blipFill>
          <a:blip r:embed="rId2"/>
          <a:stretch>
            <a:fillRect/>
          </a:stretch>
        </p:blipFill>
        <p:spPr>
          <a:xfrm>
            <a:off x="8067057" y="3913909"/>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60760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99A1D-F57A-42EF-A10F-F7CC2EF5A20A}"/>
              </a:ext>
            </a:extLst>
          </p:cNvPr>
          <p:cNvSpPr>
            <a:spLocks noGrp="1"/>
          </p:cNvSpPr>
          <p:nvPr>
            <p:ph type="title"/>
          </p:nvPr>
        </p:nvSpPr>
        <p:spPr>
          <a:xfrm>
            <a:off x="1371600" y="685799"/>
            <a:ext cx="8932333" cy="2125133"/>
          </a:xfrm>
        </p:spPr>
        <p:txBody>
          <a:bodyPr>
            <a:normAutofit/>
          </a:bodyPr>
          <a:lstStyle/>
          <a:p>
            <a:r>
              <a:rPr lang="de-DE" sz="4800" b="1" dirty="0"/>
              <a:t>Bevor das Workout beginnt, gibt es manche Faktoren bei den Übungen zu beachten</a:t>
            </a:r>
          </a:p>
        </p:txBody>
      </p:sp>
      <p:sp>
        <p:nvSpPr>
          <p:cNvPr id="3" name="Inhaltsplatzhalter 2">
            <a:extLst>
              <a:ext uri="{FF2B5EF4-FFF2-40B4-BE49-F238E27FC236}">
                <a16:creationId xmlns:a16="http://schemas.microsoft.com/office/drawing/2014/main" id="{AA0CBA48-460B-47D0-A4D0-B04313D3F651}"/>
              </a:ext>
            </a:extLst>
          </p:cNvPr>
          <p:cNvSpPr>
            <a:spLocks noGrp="1"/>
          </p:cNvSpPr>
          <p:nvPr>
            <p:ph idx="1"/>
          </p:nvPr>
        </p:nvSpPr>
        <p:spPr>
          <a:xfrm>
            <a:off x="1037166" y="3276600"/>
            <a:ext cx="9601200" cy="3581400"/>
          </a:xfrm>
        </p:spPr>
        <p:txBody>
          <a:bodyPr>
            <a:normAutofit/>
          </a:bodyPr>
          <a:lstStyle/>
          <a:p>
            <a:r>
              <a:rPr lang="de-DE" sz="2800" dirty="0"/>
              <a:t>In den nächsten Folien wirst du die richtige Ausführung zu den verschiedenen Übungen kennenlernen, damit das Workout die volle Intensität erreicht und du das bestmögliche Ergebnis mitnimmst</a:t>
            </a:r>
          </a:p>
        </p:txBody>
      </p:sp>
    </p:spTree>
    <p:extLst>
      <p:ext uri="{BB962C8B-B14F-4D97-AF65-F5344CB8AC3E}">
        <p14:creationId xmlns:p14="http://schemas.microsoft.com/office/powerpoint/2010/main" val="344928968"/>
      </p:ext>
    </p:extLst>
  </p:cSld>
  <p:clrMapOvr>
    <a:masterClrMapping/>
  </p:clrMapOvr>
  <p:transition spd="slow" advClick="0" advTm="10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65464" y="1732"/>
            <a:ext cx="11177153" cy="1485900"/>
          </a:xfrm>
        </p:spPr>
        <p:txBody>
          <a:bodyPr>
            <a:noAutofit/>
          </a:bodyPr>
          <a:lstStyle/>
          <a:p>
            <a:r>
              <a:rPr lang="de-DE" sz="6600" b="1" dirty="0"/>
              <a:t>Das war das Aufwärmen</a:t>
            </a:r>
            <a:br>
              <a:rPr lang="de-DE" sz="6600" b="1" dirty="0"/>
            </a:br>
            <a:br>
              <a:rPr lang="de-DE" sz="6600" b="1" dirty="0"/>
            </a:br>
            <a:r>
              <a:rPr lang="de-DE" sz="6600" b="1" dirty="0"/>
              <a:t>Bereite dich auf die nächste Übung vor: Wandsitzen                     </a:t>
            </a:r>
            <a:br>
              <a:rPr lang="de-DE" sz="6600" b="1" dirty="0"/>
            </a:br>
            <a:br>
              <a:rPr lang="de-DE" sz="6600" b="1" dirty="0"/>
            </a:br>
            <a:r>
              <a:rPr lang="de-DE" sz="6600" b="1" dirty="0"/>
              <a:t>5 Sekunden</a:t>
            </a:r>
          </a:p>
        </p:txBody>
      </p:sp>
      <p:pic>
        <p:nvPicPr>
          <p:cNvPr id="6" name="Grafik 5" descr="Ein Bild, das Person, Frau, drinnen, haltend enthält.&#10;&#10;Automatisch generierte Beschreibung">
            <a:extLst>
              <a:ext uri="{FF2B5EF4-FFF2-40B4-BE49-F238E27FC236}">
                <a16:creationId xmlns:a16="http://schemas.microsoft.com/office/drawing/2014/main" id="{B0FE876B-9067-47B9-9A34-F47D9DA849BA}"/>
              </a:ext>
            </a:extLst>
          </p:cNvPr>
          <p:cNvPicPr>
            <a:picLocks noChangeAspect="1"/>
          </p:cNvPicPr>
          <p:nvPr/>
        </p:nvPicPr>
        <p:blipFill>
          <a:blip r:embed="rId2"/>
          <a:stretch>
            <a:fillRect/>
          </a:stretch>
        </p:blipFill>
        <p:spPr>
          <a:xfrm>
            <a:off x="8067057" y="3913909"/>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71787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65464" y="1732"/>
            <a:ext cx="11177153" cy="1485900"/>
          </a:xfrm>
        </p:spPr>
        <p:txBody>
          <a:bodyPr>
            <a:noAutofit/>
          </a:bodyPr>
          <a:lstStyle/>
          <a:p>
            <a:r>
              <a:rPr lang="de-DE" sz="6600" b="1" dirty="0"/>
              <a:t>Das war das Aufwärmen</a:t>
            </a:r>
            <a:br>
              <a:rPr lang="de-DE" sz="6600" b="1" dirty="0"/>
            </a:br>
            <a:br>
              <a:rPr lang="de-DE" sz="6600" b="1" dirty="0"/>
            </a:br>
            <a:r>
              <a:rPr lang="de-DE" sz="6600" b="1" dirty="0"/>
              <a:t>Bereite dich auf die nächste Übung vor: Wandsitzen                     </a:t>
            </a:r>
            <a:br>
              <a:rPr lang="de-DE" sz="6600" b="1" dirty="0"/>
            </a:br>
            <a:br>
              <a:rPr lang="de-DE" sz="6600" b="1" dirty="0"/>
            </a:br>
            <a:r>
              <a:rPr lang="de-DE" sz="6600" b="1" dirty="0"/>
              <a:t>4 Sekunden</a:t>
            </a:r>
          </a:p>
        </p:txBody>
      </p:sp>
      <p:pic>
        <p:nvPicPr>
          <p:cNvPr id="6" name="Grafik 5" descr="Ein Bild, das Person, Frau, drinnen, haltend enthält.&#10;&#10;Automatisch generierte Beschreibung">
            <a:extLst>
              <a:ext uri="{FF2B5EF4-FFF2-40B4-BE49-F238E27FC236}">
                <a16:creationId xmlns:a16="http://schemas.microsoft.com/office/drawing/2014/main" id="{B0FE876B-9067-47B9-9A34-F47D9DA849BA}"/>
              </a:ext>
            </a:extLst>
          </p:cNvPr>
          <p:cNvPicPr>
            <a:picLocks noChangeAspect="1"/>
          </p:cNvPicPr>
          <p:nvPr/>
        </p:nvPicPr>
        <p:blipFill>
          <a:blip r:embed="rId4"/>
          <a:stretch>
            <a:fillRect/>
          </a:stretch>
        </p:blipFill>
        <p:spPr>
          <a:xfrm>
            <a:off x="8067057" y="3913909"/>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Mario Kart Race Start - Gaming Sound Effect (HD)">
            <a:hlinkClick r:id="" action="ppaction://media"/>
            <a:extLst>
              <a:ext uri="{FF2B5EF4-FFF2-40B4-BE49-F238E27FC236}">
                <a16:creationId xmlns:a16="http://schemas.microsoft.com/office/drawing/2014/main" id="{6846B229-61F3-4219-BF87-85A0AA2B8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6147" y="93337"/>
            <a:ext cx="609600" cy="609600"/>
          </a:xfrm>
          <a:prstGeom prst="rect">
            <a:avLst/>
          </a:prstGeom>
        </p:spPr>
      </p:pic>
    </p:spTree>
    <p:extLst>
      <p:ext uri="{BB962C8B-B14F-4D97-AF65-F5344CB8AC3E}">
        <p14:creationId xmlns:p14="http://schemas.microsoft.com/office/powerpoint/2010/main" val="92072768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65464" y="1732"/>
            <a:ext cx="11177153" cy="1485900"/>
          </a:xfrm>
        </p:spPr>
        <p:txBody>
          <a:bodyPr>
            <a:noAutofit/>
          </a:bodyPr>
          <a:lstStyle/>
          <a:p>
            <a:r>
              <a:rPr lang="de-DE" sz="6600" b="1" dirty="0"/>
              <a:t>Das war das Aufwärmen</a:t>
            </a:r>
            <a:br>
              <a:rPr lang="de-DE" sz="6600" b="1" dirty="0"/>
            </a:br>
            <a:br>
              <a:rPr lang="de-DE" sz="6600" b="1" dirty="0"/>
            </a:br>
            <a:r>
              <a:rPr lang="de-DE" sz="6600" b="1" dirty="0"/>
              <a:t>Bereite dich auf die nächste Übung vor: Wandsitzen                     </a:t>
            </a:r>
            <a:br>
              <a:rPr lang="de-DE" sz="6600" b="1" dirty="0"/>
            </a:br>
            <a:br>
              <a:rPr lang="de-DE" sz="6600" b="1" dirty="0"/>
            </a:br>
            <a:r>
              <a:rPr lang="de-DE" sz="6600" b="1" dirty="0"/>
              <a:t>3 Sekunden</a:t>
            </a:r>
          </a:p>
        </p:txBody>
      </p:sp>
      <p:pic>
        <p:nvPicPr>
          <p:cNvPr id="6" name="Grafik 5" descr="Ein Bild, das Person, Frau, drinnen, haltend enthält.&#10;&#10;Automatisch generierte Beschreibung">
            <a:extLst>
              <a:ext uri="{FF2B5EF4-FFF2-40B4-BE49-F238E27FC236}">
                <a16:creationId xmlns:a16="http://schemas.microsoft.com/office/drawing/2014/main" id="{B0FE876B-9067-47B9-9A34-F47D9DA849BA}"/>
              </a:ext>
            </a:extLst>
          </p:cNvPr>
          <p:cNvPicPr>
            <a:picLocks noChangeAspect="1"/>
          </p:cNvPicPr>
          <p:nvPr/>
        </p:nvPicPr>
        <p:blipFill>
          <a:blip r:embed="rId2"/>
          <a:stretch>
            <a:fillRect/>
          </a:stretch>
        </p:blipFill>
        <p:spPr>
          <a:xfrm>
            <a:off x="8067057" y="3913909"/>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811875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65464" y="1732"/>
            <a:ext cx="11177153" cy="1485900"/>
          </a:xfrm>
        </p:spPr>
        <p:txBody>
          <a:bodyPr>
            <a:noAutofit/>
          </a:bodyPr>
          <a:lstStyle/>
          <a:p>
            <a:r>
              <a:rPr lang="de-DE" sz="6600" b="1" dirty="0"/>
              <a:t>Das war das Aufwärmen</a:t>
            </a:r>
            <a:br>
              <a:rPr lang="de-DE" sz="6600" b="1" dirty="0"/>
            </a:br>
            <a:br>
              <a:rPr lang="de-DE" sz="6600" b="1" dirty="0"/>
            </a:br>
            <a:r>
              <a:rPr lang="de-DE" sz="6600" b="1" dirty="0"/>
              <a:t>Bereite dich auf die nächste Übung vor: Wandsitzen                     </a:t>
            </a:r>
            <a:br>
              <a:rPr lang="de-DE" sz="6600" b="1" dirty="0"/>
            </a:br>
            <a:br>
              <a:rPr lang="de-DE" sz="6600" b="1" dirty="0"/>
            </a:br>
            <a:r>
              <a:rPr lang="de-DE" sz="6600" b="1" dirty="0"/>
              <a:t>2 Sekunden</a:t>
            </a:r>
          </a:p>
        </p:txBody>
      </p:sp>
      <p:pic>
        <p:nvPicPr>
          <p:cNvPr id="6" name="Grafik 5" descr="Ein Bild, das Person, Frau, drinnen, haltend enthält.&#10;&#10;Automatisch generierte Beschreibung">
            <a:extLst>
              <a:ext uri="{FF2B5EF4-FFF2-40B4-BE49-F238E27FC236}">
                <a16:creationId xmlns:a16="http://schemas.microsoft.com/office/drawing/2014/main" id="{B0FE876B-9067-47B9-9A34-F47D9DA849BA}"/>
              </a:ext>
            </a:extLst>
          </p:cNvPr>
          <p:cNvPicPr>
            <a:picLocks noChangeAspect="1"/>
          </p:cNvPicPr>
          <p:nvPr/>
        </p:nvPicPr>
        <p:blipFill>
          <a:blip r:embed="rId2"/>
          <a:stretch>
            <a:fillRect/>
          </a:stretch>
        </p:blipFill>
        <p:spPr>
          <a:xfrm>
            <a:off x="8067057" y="3913909"/>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574787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65464" y="1732"/>
            <a:ext cx="11177153" cy="1485900"/>
          </a:xfrm>
        </p:spPr>
        <p:txBody>
          <a:bodyPr>
            <a:noAutofit/>
          </a:bodyPr>
          <a:lstStyle/>
          <a:p>
            <a:r>
              <a:rPr lang="de-DE" sz="6600" b="1" dirty="0"/>
              <a:t>Das war das Aufwärmen</a:t>
            </a:r>
            <a:br>
              <a:rPr lang="de-DE" sz="6600" b="1" dirty="0"/>
            </a:br>
            <a:br>
              <a:rPr lang="de-DE" sz="6600" b="1" dirty="0"/>
            </a:br>
            <a:r>
              <a:rPr lang="de-DE" sz="6600" b="1" dirty="0"/>
              <a:t>Bereite dich auf die nächste Übung vor: Wandsitzen                     </a:t>
            </a:r>
            <a:br>
              <a:rPr lang="de-DE" sz="6600" b="1" dirty="0"/>
            </a:br>
            <a:br>
              <a:rPr lang="de-DE" sz="6600" b="1" dirty="0"/>
            </a:br>
            <a:r>
              <a:rPr lang="de-DE" sz="6600" b="1" dirty="0"/>
              <a:t>1 Sekunde</a:t>
            </a:r>
          </a:p>
        </p:txBody>
      </p:sp>
      <p:pic>
        <p:nvPicPr>
          <p:cNvPr id="6" name="Grafik 5" descr="Ein Bild, das Person, Frau, drinnen, haltend enthält.&#10;&#10;Automatisch generierte Beschreibung">
            <a:extLst>
              <a:ext uri="{FF2B5EF4-FFF2-40B4-BE49-F238E27FC236}">
                <a16:creationId xmlns:a16="http://schemas.microsoft.com/office/drawing/2014/main" id="{B0FE876B-9067-47B9-9A34-F47D9DA849BA}"/>
              </a:ext>
            </a:extLst>
          </p:cNvPr>
          <p:cNvPicPr>
            <a:picLocks noChangeAspect="1"/>
          </p:cNvPicPr>
          <p:nvPr/>
        </p:nvPicPr>
        <p:blipFill>
          <a:blip r:embed="rId2"/>
          <a:stretch>
            <a:fillRect/>
          </a:stretch>
        </p:blipFill>
        <p:spPr>
          <a:xfrm>
            <a:off x="8067057" y="3913909"/>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18135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65464" y="1732"/>
            <a:ext cx="11177153" cy="1485900"/>
          </a:xfrm>
        </p:spPr>
        <p:txBody>
          <a:bodyPr>
            <a:noAutofit/>
          </a:bodyPr>
          <a:lstStyle/>
          <a:p>
            <a:r>
              <a:rPr lang="de-DE" sz="6600" b="1" dirty="0"/>
              <a:t>Das war das Aufwärmen</a:t>
            </a:r>
            <a:br>
              <a:rPr lang="de-DE" sz="6600" b="1" dirty="0"/>
            </a:br>
            <a:br>
              <a:rPr lang="de-DE" sz="6600" b="1" dirty="0"/>
            </a:br>
            <a:r>
              <a:rPr lang="de-DE" sz="6600" b="1" dirty="0"/>
              <a:t>Bereite dich auf die nächste Übung vor: Wandsitzen                     </a:t>
            </a:r>
            <a:br>
              <a:rPr lang="de-DE" sz="6600" b="1" dirty="0"/>
            </a:br>
            <a:r>
              <a:rPr lang="de-DE" sz="6600" b="1" dirty="0"/>
              <a:t>    </a:t>
            </a:r>
            <a:br>
              <a:rPr lang="de-DE" sz="6600" b="1" dirty="0"/>
            </a:br>
            <a:r>
              <a:rPr lang="de-DE" sz="6600" b="1" dirty="0"/>
              <a:t>     Los!</a:t>
            </a:r>
          </a:p>
        </p:txBody>
      </p:sp>
      <p:pic>
        <p:nvPicPr>
          <p:cNvPr id="6" name="Grafik 5" descr="Ein Bild, das Person, Frau, drinnen, haltend enthält.&#10;&#10;Automatisch generierte Beschreibung">
            <a:extLst>
              <a:ext uri="{FF2B5EF4-FFF2-40B4-BE49-F238E27FC236}">
                <a16:creationId xmlns:a16="http://schemas.microsoft.com/office/drawing/2014/main" id="{B0FE876B-9067-47B9-9A34-F47D9DA849BA}"/>
              </a:ext>
            </a:extLst>
          </p:cNvPr>
          <p:cNvPicPr>
            <a:picLocks noChangeAspect="1"/>
          </p:cNvPicPr>
          <p:nvPr/>
        </p:nvPicPr>
        <p:blipFill>
          <a:blip r:embed="rId2"/>
          <a:stretch>
            <a:fillRect/>
          </a:stretch>
        </p:blipFill>
        <p:spPr>
          <a:xfrm>
            <a:off x="8067057" y="3913909"/>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559853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DCD8F9B8-BB12-40EC-A980-14912A27D89F}"/>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8281030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94A4534A-F364-4E5D-B8A5-371E01068854}"/>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52749755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E451FD30-F72F-4F49-9F97-33E8AC6AD15C}"/>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95359002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5722359-D8B8-4DA5-942D-7F2A7F2044C1}"/>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30294956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ADFE3-7C0E-4957-80AA-AE817D1B29FF}"/>
              </a:ext>
            </a:extLst>
          </p:cNvPr>
          <p:cNvSpPr>
            <a:spLocks noGrp="1"/>
          </p:cNvSpPr>
          <p:nvPr>
            <p:ph type="title"/>
          </p:nvPr>
        </p:nvSpPr>
        <p:spPr>
          <a:xfrm>
            <a:off x="762000" y="621632"/>
            <a:ext cx="11430000" cy="1485900"/>
          </a:xfrm>
        </p:spPr>
        <p:txBody>
          <a:bodyPr>
            <a:normAutofit/>
          </a:bodyPr>
          <a:lstStyle/>
          <a:p>
            <a:r>
              <a:rPr lang="de-DE" sz="6000" b="1" dirty="0"/>
              <a:t>Was du für das Workout benötigst</a:t>
            </a:r>
          </a:p>
        </p:txBody>
      </p:sp>
      <p:sp>
        <p:nvSpPr>
          <p:cNvPr id="3" name="Inhaltsplatzhalter 2">
            <a:extLst>
              <a:ext uri="{FF2B5EF4-FFF2-40B4-BE49-F238E27FC236}">
                <a16:creationId xmlns:a16="http://schemas.microsoft.com/office/drawing/2014/main" id="{D14C8023-2627-46E2-869A-779C2DFB5654}"/>
              </a:ext>
            </a:extLst>
          </p:cNvPr>
          <p:cNvSpPr>
            <a:spLocks noGrp="1"/>
          </p:cNvSpPr>
          <p:nvPr>
            <p:ph idx="1"/>
          </p:nvPr>
        </p:nvSpPr>
        <p:spPr/>
        <p:txBody>
          <a:bodyPr>
            <a:normAutofit/>
          </a:bodyPr>
          <a:lstStyle/>
          <a:p>
            <a:pPr>
              <a:buFont typeface="Wingdings" panose="05000000000000000000" pitchFamily="2" charset="2"/>
              <a:buChar char="§"/>
            </a:pPr>
            <a:r>
              <a:rPr lang="de-DE" sz="3600" b="1" dirty="0"/>
              <a:t>1x Springseil</a:t>
            </a:r>
          </a:p>
          <a:p>
            <a:pPr>
              <a:buFont typeface="Wingdings" panose="05000000000000000000" pitchFamily="2" charset="2"/>
              <a:buChar char="§"/>
            </a:pPr>
            <a:r>
              <a:rPr lang="de-DE" sz="3600" b="1" dirty="0"/>
              <a:t>1x Stuhl</a:t>
            </a:r>
          </a:p>
          <a:p>
            <a:pPr>
              <a:buFont typeface="Wingdings" panose="05000000000000000000" pitchFamily="2" charset="2"/>
              <a:buChar char="§"/>
            </a:pPr>
            <a:r>
              <a:rPr lang="de-DE" sz="3600" b="1" dirty="0"/>
              <a:t>1x Iso-Matte oder falls nicht vorhanden 1x Handtuch als Unterlage</a:t>
            </a:r>
          </a:p>
          <a:p>
            <a:pPr>
              <a:buFont typeface="Wingdings" panose="05000000000000000000" pitchFamily="2" charset="2"/>
              <a:buChar char="§"/>
            </a:pPr>
            <a:r>
              <a:rPr lang="de-DE" sz="3600" b="1" dirty="0"/>
              <a:t>Passende Sportbekleidung</a:t>
            </a:r>
          </a:p>
        </p:txBody>
      </p:sp>
    </p:spTree>
    <p:extLst>
      <p:ext uri="{BB962C8B-B14F-4D97-AF65-F5344CB8AC3E}">
        <p14:creationId xmlns:p14="http://schemas.microsoft.com/office/powerpoint/2010/main" val="3558879957"/>
      </p:ext>
    </p:extLst>
  </p:cSld>
  <p:clrMapOvr>
    <a:masterClrMapping/>
  </p:clrMapOvr>
  <p:transition spd="slow" advClick="0" advTm="10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708B094-99B4-4F11-8F8A-3634D846D29D}"/>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225675005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F80616DA-FDA5-4F52-8021-5CDA5AB3309A}"/>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18362550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52CA826-F172-4378-A0C0-0CA3C041F38F}"/>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51953353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2"/>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3"/>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A882ACAB-14F7-4044-8CA4-34E4AAA0C31E}"/>
              </a:ext>
            </a:extLst>
          </p:cNvPr>
          <p:cNvSpPr txBox="1"/>
          <p:nvPr/>
        </p:nvSpPr>
        <p:spPr>
          <a:xfrm>
            <a:off x="1219200" y="4114199"/>
            <a:ext cx="5143094" cy="1815882"/>
          </a:xfrm>
          <a:prstGeom prst="rect">
            <a:avLst/>
          </a:prstGeom>
          <a:noFill/>
        </p:spPr>
        <p:txBody>
          <a:bodyPr wrap="square" rtlCol="0">
            <a:spAutoFit/>
          </a:bodyPr>
          <a:lstStyle/>
          <a:p>
            <a:r>
              <a:rPr lang="de-DE" sz="2800" b="1" dirty="0"/>
              <a:t>-Füße nicht bewegen!</a:t>
            </a:r>
          </a:p>
          <a:p>
            <a:r>
              <a:rPr lang="de-DE" sz="2800" b="1" dirty="0"/>
              <a:t>-Geraden Rücken behalten!</a:t>
            </a:r>
          </a:p>
          <a:p>
            <a:r>
              <a:rPr lang="de-DE" sz="2800" b="1" dirty="0"/>
              <a:t>-Rücken gegen die Wand drücken!</a:t>
            </a:r>
          </a:p>
        </p:txBody>
      </p:sp>
    </p:spTree>
    <p:extLst>
      <p:ext uri="{BB962C8B-B14F-4D97-AF65-F5344CB8AC3E}">
        <p14:creationId xmlns:p14="http://schemas.microsoft.com/office/powerpoint/2010/main" val="12837059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1371600" y="547254"/>
            <a:ext cx="9601200" cy="1485900"/>
          </a:xfrm>
        </p:spPr>
        <p:txBody>
          <a:bodyPr>
            <a:normAutofit/>
          </a:bodyPr>
          <a:lstStyle/>
          <a:p>
            <a:r>
              <a:rPr lang="de-DE" sz="6000" b="1"/>
              <a:t>Wandsitzen</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2176895" y="2796886"/>
            <a:ext cx="9601200" cy="3581400"/>
          </a:xfrm>
        </p:spPr>
        <p:txBody>
          <a:bodyPr vert="horz" lIns="91440" tIns="45720" rIns="91440" bIns="45720" rtlCol="0" anchor="t">
            <a:normAutofit/>
          </a:bodyPr>
          <a:lstStyle/>
          <a:p>
            <a:pPr marL="0" indent="0">
              <a:buNone/>
            </a:pPr>
            <a:r>
              <a:rPr lang="de-DE" sz="5400" b="1"/>
              <a:t>Stop!</a:t>
            </a:r>
            <a:endParaRPr lang="de-DE" sz="5400" b="1" dirty="0"/>
          </a:p>
        </p:txBody>
      </p:sp>
      <p:pic>
        <p:nvPicPr>
          <p:cNvPr id="4" name="Grafik 3" descr="Ein Bild, das stehend, Person, drinnen, Kleidung enthält.&#10;&#10;Automatisch generierte Beschreibung">
            <a:extLst>
              <a:ext uri="{FF2B5EF4-FFF2-40B4-BE49-F238E27FC236}">
                <a16:creationId xmlns:a16="http://schemas.microsoft.com/office/drawing/2014/main" id="{0708EF03-237A-478B-8EFB-E70228FB75ED}"/>
              </a:ext>
            </a:extLst>
          </p:cNvPr>
          <p:cNvPicPr>
            <a:picLocks noChangeAspect="1"/>
          </p:cNvPicPr>
          <p:nvPr/>
        </p:nvPicPr>
        <p:blipFill>
          <a:blip r:embed="rId4"/>
          <a:stretch>
            <a:fillRect/>
          </a:stretch>
        </p:blipFill>
        <p:spPr>
          <a:xfrm>
            <a:off x="7945830" y="477481"/>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Person, Frau, drinnen, haltend enthält.&#10;&#10;Automatisch generierte Beschreibung">
            <a:extLst>
              <a:ext uri="{FF2B5EF4-FFF2-40B4-BE49-F238E27FC236}">
                <a16:creationId xmlns:a16="http://schemas.microsoft.com/office/drawing/2014/main" id="{246DA160-2706-440E-A992-ECBAA857F38F}"/>
              </a:ext>
            </a:extLst>
          </p:cNvPr>
          <p:cNvPicPr>
            <a:picLocks noChangeAspect="1"/>
          </p:cNvPicPr>
          <p:nvPr/>
        </p:nvPicPr>
        <p:blipFill>
          <a:blip r:embed="rId5"/>
          <a:stretch>
            <a:fillRect/>
          </a:stretch>
        </p:blipFill>
        <p:spPr>
          <a:xfrm>
            <a:off x="7947074" y="3708836"/>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_Stop_ Sound Effect">
            <a:hlinkClick r:id="" action="ppaction://media"/>
            <a:extLst>
              <a:ext uri="{FF2B5EF4-FFF2-40B4-BE49-F238E27FC236}">
                <a16:creationId xmlns:a16="http://schemas.microsoft.com/office/drawing/2014/main" id="{0CD30601-F096-4011-BAD1-14B7CE4504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905" y="60158"/>
            <a:ext cx="609600" cy="609600"/>
          </a:xfrm>
          <a:prstGeom prst="rect">
            <a:avLst/>
          </a:prstGeom>
        </p:spPr>
      </p:pic>
    </p:spTree>
    <p:extLst>
      <p:ext uri="{BB962C8B-B14F-4D97-AF65-F5344CB8AC3E}">
        <p14:creationId xmlns:p14="http://schemas.microsoft.com/office/powerpoint/2010/main" val="260779090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56805" y="-1158586"/>
            <a:ext cx="10077449" cy="1485900"/>
          </a:xfrm>
        </p:spPr>
        <p:txBody>
          <a:bodyPr>
            <a:noAutofit/>
          </a:bodyPr>
          <a:lstStyle/>
          <a:p>
            <a:br>
              <a:rPr lang="de-DE" sz="6600" b="1" dirty="0"/>
            </a:br>
            <a:br>
              <a:rPr lang="de-DE" sz="6600" b="1" dirty="0"/>
            </a:br>
            <a:r>
              <a:rPr lang="de-DE" sz="6600" b="1" dirty="0"/>
              <a:t>Bereite dich auf die nächste Übung vor: Diamant-Liegestütze                     </a:t>
            </a:r>
            <a:br>
              <a:rPr lang="de-DE" sz="6600" b="1" dirty="0"/>
            </a:br>
            <a:br>
              <a:rPr lang="de-DE" sz="6600" b="1" dirty="0"/>
            </a:br>
            <a:r>
              <a:rPr lang="de-DE" sz="6600" b="1" dirty="0"/>
              <a:t>10 Sekunden</a:t>
            </a:r>
          </a:p>
        </p:txBody>
      </p:sp>
      <p:pic>
        <p:nvPicPr>
          <p:cNvPr id="3" name="Grafik 2" descr="Ein Bild, das drinnen, Person, Raum, Sofa enthält.&#10;&#10;Automatisch generierte Beschreibung">
            <a:extLst>
              <a:ext uri="{FF2B5EF4-FFF2-40B4-BE49-F238E27FC236}">
                <a16:creationId xmlns:a16="http://schemas.microsoft.com/office/drawing/2014/main" id="{A01156BE-C8D3-4892-B252-4F971FBF096A}"/>
              </a:ext>
            </a:extLst>
          </p:cNvPr>
          <p:cNvPicPr>
            <a:picLocks noChangeAspect="1"/>
          </p:cNvPicPr>
          <p:nvPr/>
        </p:nvPicPr>
        <p:blipFill>
          <a:blip r:embed="rId2"/>
          <a:stretch>
            <a:fillRect/>
          </a:stretch>
        </p:blipFill>
        <p:spPr>
          <a:xfrm>
            <a:off x="8545087" y="3885289"/>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75183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56805" y="-1158586"/>
            <a:ext cx="10077449" cy="1485900"/>
          </a:xfrm>
        </p:spPr>
        <p:txBody>
          <a:bodyPr>
            <a:noAutofit/>
          </a:bodyPr>
          <a:lstStyle/>
          <a:p>
            <a:br>
              <a:rPr lang="de-DE" sz="6600" b="1" dirty="0"/>
            </a:br>
            <a:br>
              <a:rPr lang="de-DE" sz="6600" b="1" dirty="0"/>
            </a:br>
            <a:r>
              <a:rPr lang="de-DE" sz="6600" b="1" dirty="0"/>
              <a:t>Bereite dich auf die nächste Übung vor: Diamant-Liegestütze                     </a:t>
            </a:r>
            <a:br>
              <a:rPr lang="de-DE" sz="6600" b="1" dirty="0"/>
            </a:br>
            <a:br>
              <a:rPr lang="de-DE" sz="6600" b="1" dirty="0"/>
            </a:br>
            <a:r>
              <a:rPr lang="de-DE" sz="6600" b="1" dirty="0"/>
              <a:t>5 Sekunden</a:t>
            </a:r>
          </a:p>
        </p:txBody>
      </p:sp>
      <p:pic>
        <p:nvPicPr>
          <p:cNvPr id="3" name="Grafik 2" descr="Ein Bild, das drinnen, Person, Raum, Sofa enthält.&#10;&#10;Automatisch generierte Beschreibung">
            <a:extLst>
              <a:ext uri="{FF2B5EF4-FFF2-40B4-BE49-F238E27FC236}">
                <a16:creationId xmlns:a16="http://schemas.microsoft.com/office/drawing/2014/main" id="{A01156BE-C8D3-4892-B252-4F971FBF096A}"/>
              </a:ext>
            </a:extLst>
          </p:cNvPr>
          <p:cNvPicPr>
            <a:picLocks noChangeAspect="1"/>
          </p:cNvPicPr>
          <p:nvPr/>
        </p:nvPicPr>
        <p:blipFill>
          <a:blip r:embed="rId2"/>
          <a:stretch>
            <a:fillRect/>
          </a:stretch>
        </p:blipFill>
        <p:spPr>
          <a:xfrm>
            <a:off x="8545087" y="3885289"/>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94048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56805" y="-1158586"/>
            <a:ext cx="10077449" cy="1485900"/>
          </a:xfrm>
        </p:spPr>
        <p:txBody>
          <a:bodyPr>
            <a:noAutofit/>
          </a:bodyPr>
          <a:lstStyle/>
          <a:p>
            <a:br>
              <a:rPr lang="de-DE" sz="6600" b="1" dirty="0"/>
            </a:br>
            <a:br>
              <a:rPr lang="de-DE" sz="6600" b="1" dirty="0"/>
            </a:br>
            <a:r>
              <a:rPr lang="de-DE" sz="6600" b="1" dirty="0"/>
              <a:t>Bereite dich auf die nächste Übung vor: Diamant-Liegestütze                     </a:t>
            </a:r>
            <a:br>
              <a:rPr lang="de-DE" sz="6600" b="1" dirty="0"/>
            </a:br>
            <a:br>
              <a:rPr lang="de-DE" sz="6600" b="1" dirty="0"/>
            </a:br>
            <a:r>
              <a:rPr lang="de-DE" sz="6600" b="1" dirty="0"/>
              <a:t>4 Sekunden</a:t>
            </a:r>
          </a:p>
        </p:txBody>
      </p:sp>
      <p:pic>
        <p:nvPicPr>
          <p:cNvPr id="3" name="Grafik 2" descr="Ein Bild, das drinnen, Person, Raum, Sofa enthält.&#10;&#10;Automatisch generierte Beschreibung">
            <a:extLst>
              <a:ext uri="{FF2B5EF4-FFF2-40B4-BE49-F238E27FC236}">
                <a16:creationId xmlns:a16="http://schemas.microsoft.com/office/drawing/2014/main" id="{A01156BE-C8D3-4892-B252-4F971FBF096A}"/>
              </a:ext>
            </a:extLst>
          </p:cNvPr>
          <p:cNvPicPr>
            <a:picLocks noChangeAspect="1"/>
          </p:cNvPicPr>
          <p:nvPr/>
        </p:nvPicPr>
        <p:blipFill>
          <a:blip r:embed="rId4"/>
          <a:stretch>
            <a:fillRect/>
          </a:stretch>
        </p:blipFill>
        <p:spPr>
          <a:xfrm>
            <a:off x="8545087" y="3885289"/>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Mario Kart Race Start - Gaming Sound Effect (HD)">
            <a:hlinkClick r:id="" action="ppaction://media"/>
            <a:extLst>
              <a:ext uri="{FF2B5EF4-FFF2-40B4-BE49-F238E27FC236}">
                <a16:creationId xmlns:a16="http://schemas.microsoft.com/office/drawing/2014/main" id="{49CAE70D-CCA0-4616-A416-964779330A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6147" y="93337"/>
            <a:ext cx="609600" cy="609600"/>
          </a:xfrm>
          <a:prstGeom prst="rect">
            <a:avLst/>
          </a:prstGeom>
        </p:spPr>
      </p:pic>
    </p:spTree>
    <p:extLst>
      <p:ext uri="{BB962C8B-B14F-4D97-AF65-F5344CB8AC3E}">
        <p14:creationId xmlns:p14="http://schemas.microsoft.com/office/powerpoint/2010/main" val="24453157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56805" y="-1158586"/>
            <a:ext cx="10077449" cy="1485900"/>
          </a:xfrm>
        </p:spPr>
        <p:txBody>
          <a:bodyPr>
            <a:noAutofit/>
          </a:bodyPr>
          <a:lstStyle/>
          <a:p>
            <a:br>
              <a:rPr lang="de-DE" sz="6600" b="1" dirty="0"/>
            </a:br>
            <a:br>
              <a:rPr lang="de-DE" sz="6600" b="1" dirty="0"/>
            </a:br>
            <a:r>
              <a:rPr lang="de-DE" sz="6600" b="1" dirty="0"/>
              <a:t>Bereite dich auf die nächste Übung vor: Diamant-Liegestütze                     </a:t>
            </a:r>
            <a:br>
              <a:rPr lang="de-DE" sz="6600" b="1" dirty="0"/>
            </a:br>
            <a:br>
              <a:rPr lang="de-DE" sz="6600" b="1" dirty="0"/>
            </a:br>
            <a:r>
              <a:rPr lang="de-DE" sz="6600" b="1" dirty="0"/>
              <a:t>3 Sekunden</a:t>
            </a:r>
          </a:p>
        </p:txBody>
      </p:sp>
      <p:pic>
        <p:nvPicPr>
          <p:cNvPr id="3" name="Grafik 2" descr="Ein Bild, das drinnen, Person, Raum, Sofa enthält.&#10;&#10;Automatisch generierte Beschreibung">
            <a:extLst>
              <a:ext uri="{FF2B5EF4-FFF2-40B4-BE49-F238E27FC236}">
                <a16:creationId xmlns:a16="http://schemas.microsoft.com/office/drawing/2014/main" id="{A01156BE-C8D3-4892-B252-4F971FBF096A}"/>
              </a:ext>
            </a:extLst>
          </p:cNvPr>
          <p:cNvPicPr>
            <a:picLocks noChangeAspect="1"/>
          </p:cNvPicPr>
          <p:nvPr/>
        </p:nvPicPr>
        <p:blipFill>
          <a:blip r:embed="rId2"/>
          <a:stretch>
            <a:fillRect/>
          </a:stretch>
        </p:blipFill>
        <p:spPr>
          <a:xfrm>
            <a:off x="8545087" y="3885289"/>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338112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56805" y="-1158586"/>
            <a:ext cx="10077449" cy="1485900"/>
          </a:xfrm>
        </p:spPr>
        <p:txBody>
          <a:bodyPr>
            <a:noAutofit/>
          </a:bodyPr>
          <a:lstStyle/>
          <a:p>
            <a:br>
              <a:rPr lang="de-DE" sz="6600" b="1" dirty="0"/>
            </a:br>
            <a:br>
              <a:rPr lang="de-DE" sz="6600" b="1" dirty="0"/>
            </a:br>
            <a:r>
              <a:rPr lang="de-DE" sz="6600" b="1" dirty="0"/>
              <a:t>Bereite dich auf die nächste Übung vor: Diamant-Liegestütze                     </a:t>
            </a:r>
            <a:br>
              <a:rPr lang="de-DE" sz="6600" b="1" dirty="0"/>
            </a:br>
            <a:br>
              <a:rPr lang="de-DE" sz="6600" b="1" dirty="0"/>
            </a:br>
            <a:r>
              <a:rPr lang="de-DE" sz="6600" b="1" dirty="0"/>
              <a:t>2 Sekunden</a:t>
            </a:r>
          </a:p>
        </p:txBody>
      </p:sp>
      <p:pic>
        <p:nvPicPr>
          <p:cNvPr id="3" name="Grafik 2" descr="Ein Bild, das drinnen, Person, Raum, Sofa enthält.&#10;&#10;Automatisch generierte Beschreibung">
            <a:extLst>
              <a:ext uri="{FF2B5EF4-FFF2-40B4-BE49-F238E27FC236}">
                <a16:creationId xmlns:a16="http://schemas.microsoft.com/office/drawing/2014/main" id="{A01156BE-C8D3-4892-B252-4F971FBF096A}"/>
              </a:ext>
            </a:extLst>
          </p:cNvPr>
          <p:cNvPicPr>
            <a:picLocks noChangeAspect="1"/>
          </p:cNvPicPr>
          <p:nvPr/>
        </p:nvPicPr>
        <p:blipFill>
          <a:blip r:embed="rId2"/>
          <a:stretch>
            <a:fillRect/>
          </a:stretch>
        </p:blipFill>
        <p:spPr>
          <a:xfrm>
            <a:off x="8545087" y="3885289"/>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631319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076884" y="555969"/>
            <a:ext cx="6125229" cy="1485900"/>
          </a:xfrm>
        </p:spPr>
        <p:txBody>
          <a:bodyPr>
            <a:normAutofit fontScale="90000"/>
          </a:bodyPr>
          <a:lstStyle/>
          <a:p>
            <a:r>
              <a:rPr lang="de-DE" sz="6000" b="1" dirty="0"/>
              <a:t>Seilspringen </a:t>
            </a:r>
            <a:r>
              <a:rPr lang="de-DE" b="1" dirty="0"/>
              <a:t>(Aufwärmen)</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078206" y="2349501"/>
            <a:ext cx="5585061" cy="3865032"/>
          </a:xfrm>
        </p:spPr>
        <p:txBody>
          <a:bodyPr>
            <a:normAutofit fontScale="92500" lnSpcReduction="20000"/>
          </a:bodyPr>
          <a:lstStyle/>
          <a:p>
            <a:pPr algn="just"/>
            <a:r>
              <a:rPr lang="de-DE" sz="2600" b="1" dirty="0"/>
              <a:t>Richtige Ausführung:</a:t>
            </a:r>
          </a:p>
          <a:p>
            <a:pPr algn="just">
              <a:buFont typeface="Wingdings" panose="05000000000000000000" pitchFamily="2" charset="2"/>
              <a:buChar char="Ø"/>
            </a:pPr>
            <a:r>
              <a:rPr lang="de-DE" sz="2200" dirty="0"/>
              <a:t>Das Seil weit über deinen Kopf hinweg schwingen</a:t>
            </a:r>
          </a:p>
          <a:p>
            <a:pPr algn="just">
              <a:buFont typeface="Wingdings" panose="05000000000000000000" pitchFamily="2" charset="2"/>
              <a:buChar char="Ø"/>
            </a:pPr>
            <a:r>
              <a:rPr lang="de-DE" sz="2200" dirty="0"/>
              <a:t>Bewegung des Seiles findet hauptsächlich in den Handgelenken statt</a:t>
            </a:r>
          </a:p>
          <a:p>
            <a:pPr algn="just">
              <a:buFont typeface="Wingdings" panose="05000000000000000000" pitchFamily="2" charset="2"/>
              <a:buChar char="Ø"/>
            </a:pPr>
            <a:r>
              <a:rPr lang="de-DE" sz="2200" dirty="0"/>
              <a:t>Ellenbogen bleiben nah am Körper</a:t>
            </a:r>
          </a:p>
          <a:p>
            <a:pPr marL="0" indent="0" algn="just">
              <a:buNone/>
            </a:pPr>
            <a:endParaRPr lang="de-DE" dirty="0"/>
          </a:p>
          <a:p>
            <a:pPr algn="just">
              <a:buFont typeface="Wingdings" panose="05000000000000000000" pitchFamily="2" charset="2"/>
              <a:buChar char="§"/>
            </a:pPr>
            <a:r>
              <a:rPr lang="de-DE" sz="2600" b="1" dirty="0"/>
              <a:t>Kleiner Tipp:</a:t>
            </a:r>
          </a:p>
          <a:p>
            <a:pPr marL="0" indent="0" algn="ctr">
              <a:buNone/>
            </a:pPr>
            <a:r>
              <a:rPr lang="de-DE" dirty="0"/>
              <a:t>      Falls dir das normale Seilspringen zu einfach ist, bewege das Seil bei jedem Sprung 2x unter deinen Beinen hinweg</a:t>
            </a:r>
          </a:p>
          <a:p>
            <a:pPr marL="0" indent="0">
              <a:buNone/>
            </a:pPr>
            <a:endParaRPr lang="de-DE" dirty="0"/>
          </a:p>
        </p:txBody>
      </p:sp>
      <p:pic>
        <p:nvPicPr>
          <p:cNvPr id="6" name="Grafik 5" descr="Ausgangsposition">
            <a:extLst>
              <a:ext uri="{FF2B5EF4-FFF2-40B4-BE49-F238E27FC236}">
                <a16:creationId xmlns:a16="http://schemas.microsoft.com/office/drawing/2014/main" id="{74DDB05A-7D1D-4F76-B435-052D1798015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465104" y="442243"/>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drinnen, Frau, Person, Mädchen enthält.&#10;&#10;Automatisch generierte Beschreibung">
            <a:extLst>
              <a:ext uri="{FF2B5EF4-FFF2-40B4-BE49-F238E27FC236}">
                <a16:creationId xmlns:a16="http://schemas.microsoft.com/office/drawing/2014/main" id="{181F331E-B048-4192-9261-252BB60882A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465104" y="3658594"/>
            <a:ext cx="3106522" cy="271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753313"/>
      </p:ext>
    </p:extLst>
  </p:cSld>
  <p:clrMapOvr>
    <a:masterClrMapping/>
  </p:clrMapOvr>
  <p:transition spd="slow" advClick="0" advTm="1500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56805" y="-1158586"/>
            <a:ext cx="10077449" cy="1485900"/>
          </a:xfrm>
        </p:spPr>
        <p:txBody>
          <a:bodyPr>
            <a:noAutofit/>
          </a:bodyPr>
          <a:lstStyle/>
          <a:p>
            <a:br>
              <a:rPr lang="de-DE" sz="6600" b="1" dirty="0"/>
            </a:br>
            <a:br>
              <a:rPr lang="de-DE" sz="6600" b="1" dirty="0"/>
            </a:br>
            <a:r>
              <a:rPr lang="de-DE" sz="6600" b="1" dirty="0"/>
              <a:t>Bereite dich auf die nächste Übung vor: Diamant-Liegestütze                     </a:t>
            </a:r>
            <a:br>
              <a:rPr lang="de-DE" sz="6600" b="1" dirty="0"/>
            </a:br>
            <a:br>
              <a:rPr lang="de-DE" sz="6600" b="1" dirty="0"/>
            </a:br>
            <a:r>
              <a:rPr lang="de-DE" sz="6600" b="1" dirty="0"/>
              <a:t>1 Sekunde</a:t>
            </a:r>
          </a:p>
        </p:txBody>
      </p:sp>
      <p:pic>
        <p:nvPicPr>
          <p:cNvPr id="3" name="Grafik 2" descr="Ein Bild, das drinnen, Person, Raum, Sofa enthält.&#10;&#10;Automatisch generierte Beschreibung">
            <a:extLst>
              <a:ext uri="{FF2B5EF4-FFF2-40B4-BE49-F238E27FC236}">
                <a16:creationId xmlns:a16="http://schemas.microsoft.com/office/drawing/2014/main" id="{A01156BE-C8D3-4892-B252-4F971FBF096A}"/>
              </a:ext>
            </a:extLst>
          </p:cNvPr>
          <p:cNvPicPr>
            <a:picLocks noChangeAspect="1"/>
          </p:cNvPicPr>
          <p:nvPr/>
        </p:nvPicPr>
        <p:blipFill>
          <a:blip r:embed="rId2"/>
          <a:stretch>
            <a:fillRect/>
          </a:stretch>
        </p:blipFill>
        <p:spPr>
          <a:xfrm>
            <a:off x="8545087" y="3885289"/>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0027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56805" y="-1158586"/>
            <a:ext cx="10077449" cy="1485900"/>
          </a:xfrm>
        </p:spPr>
        <p:txBody>
          <a:bodyPr>
            <a:noAutofit/>
          </a:bodyPr>
          <a:lstStyle/>
          <a:p>
            <a:br>
              <a:rPr lang="de-DE" sz="6600" b="1" dirty="0"/>
            </a:br>
            <a:br>
              <a:rPr lang="de-DE" sz="6600" b="1" dirty="0"/>
            </a:br>
            <a:r>
              <a:rPr lang="de-DE" sz="6600" b="1" dirty="0"/>
              <a:t>Bereite dich auf die nächste Übung vor: Diamant-Liegestütze                     </a:t>
            </a:r>
            <a:br>
              <a:rPr lang="de-DE" sz="6600" b="1" dirty="0"/>
            </a:br>
            <a:r>
              <a:rPr lang="de-DE" sz="6600" b="1" dirty="0"/>
              <a:t>     </a:t>
            </a:r>
            <a:br>
              <a:rPr lang="de-DE" sz="6600" b="1" dirty="0"/>
            </a:br>
            <a:r>
              <a:rPr lang="de-DE" sz="6600" b="1" dirty="0"/>
              <a:t>      Los!</a:t>
            </a:r>
          </a:p>
        </p:txBody>
      </p:sp>
      <p:pic>
        <p:nvPicPr>
          <p:cNvPr id="3" name="Grafik 2" descr="Ein Bild, das drinnen, Person, Raum, Sofa enthält.&#10;&#10;Automatisch generierte Beschreibung">
            <a:extLst>
              <a:ext uri="{FF2B5EF4-FFF2-40B4-BE49-F238E27FC236}">
                <a16:creationId xmlns:a16="http://schemas.microsoft.com/office/drawing/2014/main" id="{A01156BE-C8D3-4892-B252-4F971FBF096A}"/>
              </a:ext>
            </a:extLst>
          </p:cNvPr>
          <p:cNvPicPr>
            <a:picLocks noChangeAspect="1"/>
          </p:cNvPicPr>
          <p:nvPr/>
        </p:nvPicPr>
        <p:blipFill>
          <a:blip r:embed="rId2"/>
          <a:stretch>
            <a:fillRect/>
          </a:stretch>
        </p:blipFill>
        <p:spPr>
          <a:xfrm>
            <a:off x="8545087" y="3885289"/>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81469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FCC1ECEC-7E57-446D-8C2C-D24D5A89753B}"/>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169159597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71042B5-3E23-4824-B4A7-4A71EBEE5D21}"/>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9909949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169800F7-8DA9-4EC9-953C-0A63C3F44D94}"/>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313956288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endParaRPr lang="de-DE"/>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12AF5F7D-1CA6-4326-A0EE-F4EBC2857683}"/>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16053623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CC430B4-621C-4235-9231-8589925A307E}"/>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424257649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6A15E5B0-06C7-4402-8D94-9A52894F4BA8}"/>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238659786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8AA2E09B-646F-4A96-BF79-F5261AF538FA}"/>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156649238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2"/>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3"/>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7972B5D0-54B1-4361-88F4-44CA681CB266}"/>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-Arme nicht vollständig durchdrücken!</a:t>
            </a:r>
          </a:p>
        </p:txBody>
      </p:sp>
    </p:spTree>
    <p:extLst>
      <p:ext uri="{BB962C8B-B14F-4D97-AF65-F5344CB8AC3E}">
        <p14:creationId xmlns:p14="http://schemas.microsoft.com/office/powerpoint/2010/main" val="155413352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1118637" y="1046572"/>
            <a:ext cx="9601200" cy="1485900"/>
          </a:xfrm>
        </p:spPr>
        <p:txBody>
          <a:bodyPr>
            <a:normAutofit/>
          </a:bodyPr>
          <a:lstStyle/>
          <a:p>
            <a:r>
              <a:rPr lang="de-DE" sz="6000" b="1" dirty="0"/>
              <a:t>Wandsitzen</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078206" y="2349501"/>
            <a:ext cx="6101527" cy="3581400"/>
          </a:xfrm>
        </p:spPr>
        <p:txBody>
          <a:bodyPr>
            <a:normAutofit fontScale="92500" lnSpcReduction="20000"/>
          </a:bodyPr>
          <a:lstStyle/>
          <a:p>
            <a:pPr algn="just"/>
            <a:r>
              <a:rPr lang="de-DE" sz="2400" b="1" dirty="0"/>
              <a:t>Richtige Ausführung:</a:t>
            </a:r>
          </a:p>
          <a:p>
            <a:pPr algn="just">
              <a:buFont typeface="Wingdings" panose="05000000000000000000" pitchFamily="2" charset="2"/>
              <a:buChar char="Ø"/>
            </a:pPr>
            <a:r>
              <a:rPr lang="de-DE" dirty="0"/>
              <a:t>Rutsche an der Wand nach unten bis deine Beine einen 90° Winkel haben</a:t>
            </a:r>
          </a:p>
          <a:p>
            <a:pPr algn="just">
              <a:buFont typeface="Wingdings" panose="05000000000000000000" pitchFamily="2" charset="2"/>
              <a:buChar char="Ø"/>
            </a:pPr>
            <a:r>
              <a:rPr lang="de-DE" dirty="0"/>
              <a:t>Füße bewegen sich nicht</a:t>
            </a:r>
          </a:p>
          <a:p>
            <a:pPr algn="just">
              <a:buFont typeface="Wingdings" panose="05000000000000000000" pitchFamily="2" charset="2"/>
              <a:buChar char="Ø"/>
            </a:pPr>
            <a:r>
              <a:rPr lang="de-DE" dirty="0"/>
              <a:t>Rücken vollständig an die Wand pressen</a:t>
            </a:r>
          </a:p>
          <a:p>
            <a:pPr algn="just">
              <a:buFont typeface="Wingdings" panose="05000000000000000000" pitchFamily="2" charset="2"/>
              <a:buChar char="Ø"/>
            </a:pPr>
            <a:r>
              <a:rPr lang="de-DE" dirty="0"/>
              <a:t>Diese Position dann für 20 Sekunden halten</a:t>
            </a:r>
          </a:p>
          <a:p>
            <a:pPr marL="0" indent="0" algn="just">
              <a:buNone/>
            </a:pPr>
            <a:endParaRPr lang="de-DE" dirty="0"/>
          </a:p>
          <a:p>
            <a:pPr algn="just">
              <a:buFont typeface="Wingdings" panose="05000000000000000000" pitchFamily="2" charset="2"/>
              <a:buChar char="§"/>
            </a:pPr>
            <a:r>
              <a:rPr lang="de-DE" sz="2400" b="1" dirty="0"/>
              <a:t>Kleiner Tipp:</a:t>
            </a:r>
          </a:p>
          <a:p>
            <a:pPr marL="0" indent="0">
              <a:buNone/>
            </a:pPr>
            <a:r>
              <a:rPr lang="de-DE" dirty="0"/>
              <a:t>      Stütze deine Hände an deinen Oberschenkeln während der Übung ab, somit fällt es dir etwas leichter</a:t>
            </a:r>
          </a:p>
          <a:p>
            <a:pPr marL="0" indent="0">
              <a:buNone/>
            </a:pPr>
            <a:endParaRPr lang="de-DE" dirty="0"/>
          </a:p>
          <a:p>
            <a:pPr marL="0" indent="0">
              <a:buNone/>
            </a:pPr>
            <a:endParaRPr lang="de-DE" dirty="0"/>
          </a:p>
        </p:txBody>
      </p:sp>
      <p:pic>
        <p:nvPicPr>
          <p:cNvPr id="5" name="Grafik 4" descr="Ein Bild, das stehend, Person, drinnen, Kleidung enthält.&#10;&#10;Automatisch generierte Beschreibung">
            <a:extLst>
              <a:ext uri="{FF2B5EF4-FFF2-40B4-BE49-F238E27FC236}">
                <a16:creationId xmlns:a16="http://schemas.microsoft.com/office/drawing/2014/main" id="{BAD406C2-752E-4A14-901B-CF1F31F843D4}"/>
              </a:ext>
            </a:extLst>
          </p:cNvPr>
          <p:cNvPicPr>
            <a:picLocks noChangeAspect="1"/>
          </p:cNvPicPr>
          <p:nvPr/>
        </p:nvPicPr>
        <p:blipFill>
          <a:blip r:embed="rId2"/>
          <a:stretch>
            <a:fillRect/>
          </a:stretch>
        </p:blipFill>
        <p:spPr>
          <a:xfrm>
            <a:off x="8577944" y="304299"/>
            <a:ext cx="3035558" cy="2477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Ein Bild, das Person, Frau, drinnen, haltend enthält.&#10;&#10;Automatisch generierte Beschreibung">
            <a:extLst>
              <a:ext uri="{FF2B5EF4-FFF2-40B4-BE49-F238E27FC236}">
                <a16:creationId xmlns:a16="http://schemas.microsoft.com/office/drawing/2014/main" id="{21493850-9700-4738-B1FC-4174ED35D554}"/>
              </a:ext>
            </a:extLst>
          </p:cNvPr>
          <p:cNvPicPr>
            <a:picLocks noChangeAspect="1"/>
          </p:cNvPicPr>
          <p:nvPr/>
        </p:nvPicPr>
        <p:blipFill>
          <a:blip r:embed="rId3"/>
          <a:stretch>
            <a:fillRect/>
          </a:stretch>
        </p:blipFill>
        <p:spPr>
          <a:xfrm>
            <a:off x="8577944" y="3429000"/>
            <a:ext cx="3035558" cy="265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Verbinder: gewinkelt 5">
            <a:extLst>
              <a:ext uri="{FF2B5EF4-FFF2-40B4-BE49-F238E27FC236}">
                <a16:creationId xmlns:a16="http://schemas.microsoft.com/office/drawing/2014/main" id="{66203F9B-D2E5-44F2-B3DD-B1182633FE2A}"/>
              </a:ext>
            </a:extLst>
          </p:cNvPr>
          <p:cNvCxnSpPr/>
          <p:nvPr/>
        </p:nvCxnSpPr>
        <p:spPr>
          <a:xfrm>
            <a:off x="6214533" y="4233334"/>
            <a:ext cx="1930400" cy="8466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128551"/>
      </p:ext>
    </p:extLst>
  </p:cSld>
  <p:clrMapOvr>
    <a:masterClrMapping/>
  </p:clrMapOvr>
  <p:transition spd="slow" advClick="0" advTm="1500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Diamant-Liegestütze</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  Stop! </a:t>
            </a:r>
            <a:endParaRPr lang="de-DE" sz="5400" b="1" dirty="0"/>
          </a:p>
        </p:txBody>
      </p:sp>
      <p:pic>
        <p:nvPicPr>
          <p:cNvPr id="7" name="Grafik 6" descr="Ein Bild, das drinnen, Person, Raum, Sofa enthält.&#10;&#10;Automatisch generierte Beschreibung">
            <a:extLst>
              <a:ext uri="{FF2B5EF4-FFF2-40B4-BE49-F238E27FC236}">
                <a16:creationId xmlns:a16="http://schemas.microsoft.com/office/drawing/2014/main" id="{230832D6-3C69-4032-82B4-546F23579D5C}"/>
              </a:ext>
            </a:extLst>
          </p:cNvPr>
          <p:cNvPicPr>
            <a:picLocks noChangeAspect="1"/>
          </p:cNvPicPr>
          <p:nvPr/>
        </p:nvPicPr>
        <p:blipFill>
          <a:blip r:embed="rId4"/>
          <a:stretch>
            <a:fillRect/>
          </a:stretch>
        </p:blipFill>
        <p:spPr>
          <a:xfrm>
            <a:off x="8263878" y="622941"/>
            <a:ext cx="3044886"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descr="Ein Bild, das drinnen, Person, legend, Mann enthält.&#10;&#10;Automatisch generierte Beschreibung">
            <a:extLst>
              <a:ext uri="{FF2B5EF4-FFF2-40B4-BE49-F238E27FC236}">
                <a16:creationId xmlns:a16="http://schemas.microsoft.com/office/drawing/2014/main" id="{10151CF3-44CA-477B-8139-DB801A4089CB}"/>
              </a:ext>
            </a:extLst>
          </p:cNvPr>
          <p:cNvPicPr>
            <a:picLocks noChangeAspect="1"/>
          </p:cNvPicPr>
          <p:nvPr/>
        </p:nvPicPr>
        <p:blipFill>
          <a:blip r:embed="rId5"/>
          <a:stretch>
            <a:fillRect/>
          </a:stretch>
        </p:blipFill>
        <p:spPr>
          <a:xfrm>
            <a:off x="8267151" y="3713171"/>
            <a:ext cx="3042139"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_Stop_ Sound Effect">
            <a:hlinkClick r:id="" action="ppaction://media"/>
            <a:extLst>
              <a:ext uri="{FF2B5EF4-FFF2-40B4-BE49-F238E27FC236}">
                <a16:creationId xmlns:a16="http://schemas.microsoft.com/office/drawing/2014/main" id="{FCBD7DD4-0857-46D6-895D-99910B2786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905" y="60158"/>
            <a:ext cx="609600" cy="609600"/>
          </a:xfrm>
          <a:prstGeom prst="rect">
            <a:avLst/>
          </a:prstGeom>
        </p:spPr>
      </p:pic>
    </p:spTree>
    <p:extLst>
      <p:ext uri="{BB962C8B-B14F-4D97-AF65-F5344CB8AC3E}">
        <p14:creationId xmlns:p14="http://schemas.microsoft.com/office/powerpoint/2010/main" val="38421707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a:t>
            </a:r>
            <a:r>
              <a:rPr lang="de-DE" sz="6300" b="1"/>
              <a:t>vor: Plank(Unterarmstütz)</a:t>
            </a:r>
            <a:r>
              <a:rPr lang="de-DE" sz="6600" b="1" dirty="0"/>
              <a:t>                     </a:t>
            </a:r>
            <a:br>
              <a:rPr lang="de-DE" sz="6600" b="1" dirty="0"/>
            </a:br>
            <a:r>
              <a:rPr lang="de-DE" sz="6600" b="1" dirty="0"/>
              <a:t>10 Sekunden</a:t>
            </a:r>
          </a:p>
        </p:txBody>
      </p:sp>
      <p:pic>
        <p:nvPicPr>
          <p:cNvPr id="5" name="Grafik 4" descr="Ein Bild, das drinnen, legend, sitzend, Mann enthält.&#10;&#10;Automatisch generierte Beschreibung">
            <a:extLst>
              <a:ext uri="{FF2B5EF4-FFF2-40B4-BE49-F238E27FC236}">
                <a16:creationId xmlns:a16="http://schemas.microsoft.com/office/drawing/2014/main" id="{2B68F86C-020C-4351-9627-F32A745C8016}"/>
              </a:ext>
            </a:extLst>
          </p:cNvPr>
          <p:cNvPicPr>
            <a:picLocks noChangeAspect="1"/>
          </p:cNvPicPr>
          <p:nvPr/>
        </p:nvPicPr>
        <p:blipFill>
          <a:blip r:embed="rId2"/>
          <a:stretch>
            <a:fillRect/>
          </a:stretch>
        </p:blipFill>
        <p:spPr>
          <a:xfrm>
            <a:off x="8969383" y="2936731"/>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0097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Plank(Unterarmstütz)</a:t>
            </a:r>
            <a:r>
              <a:rPr lang="de-DE" sz="6600" b="1" dirty="0"/>
              <a:t>                     </a:t>
            </a:r>
            <a:br>
              <a:rPr lang="de-DE" sz="6600" b="1" dirty="0"/>
            </a:br>
            <a:r>
              <a:rPr lang="de-DE" sz="6600" b="1"/>
              <a:t>5 Sekunden</a:t>
            </a:r>
            <a:endParaRPr lang="de-DE" sz="6600" b="1" dirty="0"/>
          </a:p>
        </p:txBody>
      </p:sp>
      <p:pic>
        <p:nvPicPr>
          <p:cNvPr id="5" name="Grafik 4" descr="Ein Bild, das drinnen, legend, sitzend, Mann enthält.&#10;&#10;Automatisch generierte Beschreibung">
            <a:extLst>
              <a:ext uri="{FF2B5EF4-FFF2-40B4-BE49-F238E27FC236}">
                <a16:creationId xmlns:a16="http://schemas.microsoft.com/office/drawing/2014/main" id="{2B68F86C-020C-4351-9627-F32A745C8016}"/>
              </a:ext>
            </a:extLst>
          </p:cNvPr>
          <p:cNvPicPr>
            <a:picLocks noChangeAspect="1"/>
          </p:cNvPicPr>
          <p:nvPr/>
        </p:nvPicPr>
        <p:blipFill>
          <a:blip r:embed="rId2"/>
          <a:stretch>
            <a:fillRect/>
          </a:stretch>
        </p:blipFill>
        <p:spPr>
          <a:xfrm>
            <a:off x="8969383" y="2936731"/>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558127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Plank(Unterarmstütz)</a:t>
            </a:r>
            <a:r>
              <a:rPr lang="de-DE" sz="6600" b="1" dirty="0"/>
              <a:t>                     </a:t>
            </a:r>
            <a:br>
              <a:rPr lang="de-DE" sz="6600" b="1" dirty="0"/>
            </a:br>
            <a:r>
              <a:rPr lang="de-DE" sz="6600" b="1" dirty="0"/>
              <a:t>4 Sekunden</a:t>
            </a:r>
          </a:p>
        </p:txBody>
      </p:sp>
      <p:pic>
        <p:nvPicPr>
          <p:cNvPr id="5" name="Grafik 4" descr="Ein Bild, das drinnen, legend, sitzend, Mann enthält.&#10;&#10;Automatisch generierte Beschreibung">
            <a:extLst>
              <a:ext uri="{FF2B5EF4-FFF2-40B4-BE49-F238E27FC236}">
                <a16:creationId xmlns:a16="http://schemas.microsoft.com/office/drawing/2014/main" id="{2B68F86C-020C-4351-9627-F32A745C8016}"/>
              </a:ext>
            </a:extLst>
          </p:cNvPr>
          <p:cNvPicPr>
            <a:picLocks noChangeAspect="1"/>
          </p:cNvPicPr>
          <p:nvPr/>
        </p:nvPicPr>
        <p:blipFill>
          <a:blip r:embed="rId4"/>
          <a:stretch>
            <a:fillRect/>
          </a:stretch>
        </p:blipFill>
        <p:spPr>
          <a:xfrm>
            <a:off x="8969383" y="2936731"/>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Mario Kart Race Start - Gaming Sound Effect (HD)">
            <a:hlinkClick r:id="" action="ppaction://media"/>
            <a:extLst>
              <a:ext uri="{FF2B5EF4-FFF2-40B4-BE49-F238E27FC236}">
                <a16:creationId xmlns:a16="http://schemas.microsoft.com/office/drawing/2014/main" id="{40DF7153-097F-4FBE-920E-72B58C88E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6147" y="93337"/>
            <a:ext cx="609600" cy="609600"/>
          </a:xfrm>
          <a:prstGeom prst="rect">
            <a:avLst/>
          </a:prstGeom>
        </p:spPr>
      </p:pic>
    </p:spTree>
    <p:extLst>
      <p:ext uri="{BB962C8B-B14F-4D97-AF65-F5344CB8AC3E}">
        <p14:creationId xmlns:p14="http://schemas.microsoft.com/office/powerpoint/2010/main" val="248201411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Plank(Unterarmstütz)</a:t>
            </a:r>
            <a:r>
              <a:rPr lang="de-DE" sz="6600" b="1" dirty="0"/>
              <a:t>                     </a:t>
            </a:r>
            <a:br>
              <a:rPr lang="de-DE" sz="6600" b="1" dirty="0"/>
            </a:br>
            <a:r>
              <a:rPr lang="de-DE" sz="6600" b="1" dirty="0"/>
              <a:t>3 Sekunden</a:t>
            </a:r>
          </a:p>
        </p:txBody>
      </p:sp>
      <p:pic>
        <p:nvPicPr>
          <p:cNvPr id="5" name="Grafik 4" descr="Ein Bild, das drinnen, legend, sitzend, Mann enthält.&#10;&#10;Automatisch generierte Beschreibung">
            <a:extLst>
              <a:ext uri="{FF2B5EF4-FFF2-40B4-BE49-F238E27FC236}">
                <a16:creationId xmlns:a16="http://schemas.microsoft.com/office/drawing/2014/main" id="{2B68F86C-020C-4351-9627-F32A745C8016}"/>
              </a:ext>
            </a:extLst>
          </p:cNvPr>
          <p:cNvPicPr>
            <a:picLocks noChangeAspect="1"/>
          </p:cNvPicPr>
          <p:nvPr/>
        </p:nvPicPr>
        <p:blipFill>
          <a:blip r:embed="rId2"/>
          <a:stretch>
            <a:fillRect/>
          </a:stretch>
        </p:blipFill>
        <p:spPr>
          <a:xfrm>
            <a:off x="8969383" y="2936731"/>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229505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Plank(Unterarmstütz)</a:t>
            </a:r>
            <a:r>
              <a:rPr lang="de-DE" sz="6600" b="1" dirty="0"/>
              <a:t>                     </a:t>
            </a:r>
            <a:br>
              <a:rPr lang="de-DE" sz="6600" b="1" dirty="0"/>
            </a:br>
            <a:r>
              <a:rPr lang="de-DE" sz="6600" b="1" dirty="0"/>
              <a:t>2 Sekunden</a:t>
            </a:r>
          </a:p>
        </p:txBody>
      </p:sp>
      <p:pic>
        <p:nvPicPr>
          <p:cNvPr id="5" name="Grafik 4" descr="Ein Bild, das drinnen, legend, sitzend, Mann enthält.&#10;&#10;Automatisch generierte Beschreibung">
            <a:extLst>
              <a:ext uri="{FF2B5EF4-FFF2-40B4-BE49-F238E27FC236}">
                <a16:creationId xmlns:a16="http://schemas.microsoft.com/office/drawing/2014/main" id="{2B68F86C-020C-4351-9627-F32A745C8016}"/>
              </a:ext>
            </a:extLst>
          </p:cNvPr>
          <p:cNvPicPr>
            <a:picLocks noChangeAspect="1"/>
          </p:cNvPicPr>
          <p:nvPr/>
        </p:nvPicPr>
        <p:blipFill>
          <a:blip r:embed="rId2"/>
          <a:stretch>
            <a:fillRect/>
          </a:stretch>
        </p:blipFill>
        <p:spPr>
          <a:xfrm>
            <a:off x="8969383" y="2936731"/>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71856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Plank(Unterarmstütz)</a:t>
            </a:r>
            <a:r>
              <a:rPr lang="de-DE" sz="6600" b="1" dirty="0"/>
              <a:t>                     </a:t>
            </a:r>
            <a:br>
              <a:rPr lang="de-DE" sz="6600" b="1" dirty="0"/>
            </a:br>
            <a:r>
              <a:rPr lang="de-DE" sz="6600" b="1" dirty="0"/>
              <a:t>1 Sekunde</a:t>
            </a:r>
          </a:p>
        </p:txBody>
      </p:sp>
      <p:pic>
        <p:nvPicPr>
          <p:cNvPr id="5" name="Grafik 4" descr="Ein Bild, das drinnen, legend, sitzend, Mann enthält.&#10;&#10;Automatisch generierte Beschreibung">
            <a:extLst>
              <a:ext uri="{FF2B5EF4-FFF2-40B4-BE49-F238E27FC236}">
                <a16:creationId xmlns:a16="http://schemas.microsoft.com/office/drawing/2014/main" id="{2B68F86C-020C-4351-9627-F32A745C8016}"/>
              </a:ext>
            </a:extLst>
          </p:cNvPr>
          <p:cNvPicPr>
            <a:picLocks noChangeAspect="1"/>
          </p:cNvPicPr>
          <p:nvPr/>
        </p:nvPicPr>
        <p:blipFill>
          <a:blip r:embed="rId2"/>
          <a:stretch>
            <a:fillRect/>
          </a:stretch>
        </p:blipFill>
        <p:spPr>
          <a:xfrm>
            <a:off x="8969383" y="2936731"/>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101487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a:t>
            </a:r>
            <a:br>
              <a:rPr lang="de-DE" sz="6300" b="1" dirty="0"/>
            </a:br>
            <a:r>
              <a:rPr lang="de-DE" sz="6300" b="1" dirty="0"/>
              <a:t>Plank(Unterarmstütz)</a:t>
            </a:r>
            <a:r>
              <a:rPr lang="de-DE" sz="6600" b="1" dirty="0"/>
              <a:t>                     </a:t>
            </a:r>
            <a:br>
              <a:rPr lang="de-DE" sz="6600" b="1" dirty="0"/>
            </a:br>
            <a:r>
              <a:rPr lang="de-DE" sz="6600" b="1" dirty="0"/>
              <a:t>      Los!</a:t>
            </a:r>
          </a:p>
        </p:txBody>
      </p:sp>
      <p:pic>
        <p:nvPicPr>
          <p:cNvPr id="5" name="Grafik 4" descr="Ein Bild, das drinnen, legend, sitzend, Mann enthält.&#10;&#10;Automatisch generierte Beschreibung">
            <a:extLst>
              <a:ext uri="{FF2B5EF4-FFF2-40B4-BE49-F238E27FC236}">
                <a16:creationId xmlns:a16="http://schemas.microsoft.com/office/drawing/2014/main" id="{2B68F86C-020C-4351-9627-F32A745C8016}"/>
              </a:ext>
            </a:extLst>
          </p:cNvPr>
          <p:cNvPicPr>
            <a:picLocks noChangeAspect="1"/>
          </p:cNvPicPr>
          <p:nvPr/>
        </p:nvPicPr>
        <p:blipFill>
          <a:blip r:embed="rId2"/>
          <a:stretch>
            <a:fillRect/>
          </a:stretch>
        </p:blipFill>
        <p:spPr>
          <a:xfrm>
            <a:off x="8969383" y="2936731"/>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83004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endParaRPr lang="de-DE"/>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6AC41247-B529-441B-A300-DF074F92E458}"/>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359826202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15 Sekunden</a:t>
            </a:r>
            <a:endParaRPr lang="de-DE"/>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8FF269E7-5F0B-486E-A1DA-50E97DAA73A4}"/>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327101936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868116" y="1036134"/>
            <a:ext cx="9601200" cy="1485900"/>
          </a:xfrm>
        </p:spPr>
        <p:txBody>
          <a:bodyPr>
            <a:normAutofit/>
          </a:bodyPr>
          <a:lstStyle/>
          <a:p>
            <a:r>
              <a:rPr lang="de-DE" sz="6000" b="1" dirty="0"/>
              <a:t>Diamant-Liegestütze</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078206" y="2349501"/>
            <a:ext cx="6101527" cy="3581400"/>
          </a:xfrm>
        </p:spPr>
        <p:txBody>
          <a:bodyPr>
            <a:normAutofit fontScale="92500" lnSpcReduction="10000"/>
          </a:bodyPr>
          <a:lstStyle/>
          <a:p>
            <a:pPr algn="just"/>
            <a:r>
              <a:rPr lang="de-DE" sz="2400" b="1" dirty="0"/>
              <a:t>Richtige Ausführung:</a:t>
            </a:r>
          </a:p>
          <a:p>
            <a:pPr algn="just">
              <a:buFont typeface="Wingdings" panose="05000000000000000000" pitchFamily="2" charset="2"/>
              <a:buChar char="Ø"/>
            </a:pPr>
            <a:r>
              <a:rPr lang="de-DE" dirty="0"/>
              <a:t>Halte den Rücken gerade und die Hüfte oben</a:t>
            </a:r>
          </a:p>
          <a:p>
            <a:pPr algn="just">
              <a:buFont typeface="Wingdings" panose="05000000000000000000" pitchFamily="2" charset="2"/>
              <a:buChar char="Ø"/>
            </a:pPr>
            <a:r>
              <a:rPr lang="de-DE" dirty="0"/>
              <a:t>Oberarme und Ellenbogen nah am Körper</a:t>
            </a:r>
          </a:p>
          <a:p>
            <a:pPr algn="just">
              <a:buFont typeface="Wingdings" panose="05000000000000000000" pitchFamily="2" charset="2"/>
              <a:buChar char="Ø"/>
            </a:pPr>
            <a:r>
              <a:rPr lang="de-DE" dirty="0"/>
              <a:t>Arme nicht vollständig durchdrücken</a:t>
            </a:r>
          </a:p>
          <a:p>
            <a:pPr algn="just">
              <a:buFont typeface="Wingdings" panose="05000000000000000000" pitchFamily="2" charset="2"/>
              <a:buChar char="Ø"/>
            </a:pPr>
            <a:r>
              <a:rPr lang="de-DE" dirty="0"/>
              <a:t>Nur mit den Armen nach oben drücken</a:t>
            </a:r>
          </a:p>
          <a:p>
            <a:pPr marL="0" indent="0" algn="just">
              <a:buNone/>
            </a:pPr>
            <a:endParaRPr lang="de-DE" dirty="0"/>
          </a:p>
          <a:p>
            <a:pPr algn="just">
              <a:buFont typeface="Wingdings" panose="05000000000000000000" pitchFamily="2" charset="2"/>
              <a:buChar char="§"/>
            </a:pPr>
            <a:r>
              <a:rPr lang="de-DE" sz="2400" b="1" dirty="0"/>
              <a:t>Kleiner Tipp:</a:t>
            </a:r>
          </a:p>
          <a:p>
            <a:pPr marL="0" indent="0">
              <a:buNone/>
            </a:pPr>
            <a:r>
              <a:rPr lang="de-DE" dirty="0"/>
              <a:t>      Falls dir diese Variation zu schwer fällt, darfst du deine Knie auf den Boden legen und dich so abstützen</a:t>
            </a:r>
          </a:p>
          <a:p>
            <a:pPr marL="0" indent="0">
              <a:buNone/>
            </a:pPr>
            <a:endParaRPr lang="de-DE" dirty="0"/>
          </a:p>
        </p:txBody>
      </p:sp>
      <p:pic>
        <p:nvPicPr>
          <p:cNvPr id="6" name="Grafik 5" descr="Ein Bild, das drinnen, Person, Raum, Sofa enthält.&#10;&#10;Automatisch generierte Beschreibung">
            <a:extLst>
              <a:ext uri="{FF2B5EF4-FFF2-40B4-BE49-F238E27FC236}">
                <a16:creationId xmlns:a16="http://schemas.microsoft.com/office/drawing/2014/main" id="{3CA5A994-18FE-4284-B54C-E0A77393020F}"/>
              </a:ext>
            </a:extLst>
          </p:cNvPr>
          <p:cNvPicPr>
            <a:picLocks noChangeAspect="1"/>
          </p:cNvPicPr>
          <p:nvPr/>
        </p:nvPicPr>
        <p:blipFill>
          <a:blip r:embed="rId2"/>
          <a:stretch>
            <a:fillRect/>
          </a:stretch>
        </p:blipFill>
        <p:spPr>
          <a:xfrm>
            <a:off x="8787542" y="577516"/>
            <a:ext cx="2877618" cy="2517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Ein Bild, das drinnen, Person, legend, Mann enthält.&#10;&#10;Automatisch generierte Beschreibung">
            <a:extLst>
              <a:ext uri="{FF2B5EF4-FFF2-40B4-BE49-F238E27FC236}">
                <a16:creationId xmlns:a16="http://schemas.microsoft.com/office/drawing/2014/main" id="{1110B50C-2DC4-488C-80A6-C09105CFEDBB}"/>
              </a:ext>
            </a:extLst>
          </p:cNvPr>
          <p:cNvPicPr>
            <a:picLocks noChangeAspect="1"/>
          </p:cNvPicPr>
          <p:nvPr/>
        </p:nvPicPr>
        <p:blipFill>
          <a:blip r:embed="rId3"/>
          <a:stretch>
            <a:fillRect/>
          </a:stretch>
        </p:blipFill>
        <p:spPr>
          <a:xfrm>
            <a:off x="8787541" y="3564488"/>
            <a:ext cx="2877617" cy="2715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345368"/>
      </p:ext>
    </p:extLst>
  </p:cSld>
  <p:clrMapOvr>
    <a:masterClrMapping/>
  </p:clrMapOvr>
  <p:transition spd="slow" advClick="0" advTm="1500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10 Sekunden</a:t>
            </a:r>
            <a:endParaRPr lang="de-DE"/>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489BA710-2D57-449C-92FB-24B2350970C8}"/>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92744753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5 Sekunden</a:t>
            </a:r>
            <a:endParaRPr lang="de-DE" dirty="0"/>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0097DF26-16CC-4986-96C4-FECEC8AE4F8E}"/>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118483119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3ECE2226-6137-41FE-8417-D678919890EE}"/>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231751671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B5703CC4-1ACD-4D45-9C30-B01E2F7C9CE7}"/>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341579567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2 Sekunden</a:t>
            </a:r>
            <a:endParaRPr lang="de-DE" dirty="0"/>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F28623FE-850D-41CD-B67C-7B5A4AFF876A}"/>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54467971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 Sekunde</a:t>
            </a:r>
            <a:endParaRPr lang="de-DE" dirty="0"/>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2"/>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3"/>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F4B995B-25CF-417E-995D-0EBD10CFB309}"/>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311298598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a:t>Plank (Unterarmstütz)</a:t>
            </a:r>
            <a:endParaRPr lang="de-DE" sz="6000" b="1" dirty="0"/>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     Stop!</a:t>
            </a:r>
            <a:endParaRPr lang="de-DE" sz="5400" b="1" dirty="0"/>
          </a:p>
        </p:txBody>
      </p:sp>
      <p:pic>
        <p:nvPicPr>
          <p:cNvPr id="4" name="Grafik 3" descr="Ein Bild, das drinnen, Schrank, klein, Kind enthält.&#10;&#10;Mit sehr hoher Zuverlässigkeit generierte Beschreibung">
            <a:extLst>
              <a:ext uri="{FF2B5EF4-FFF2-40B4-BE49-F238E27FC236}">
                <a16:creationId xmlns:a16="http://schemas.microsoft.com/office/drawing/2014/main" id="{5763D326-F7F1-4ABE-89FE-061935C33138}"/>
              </a:ext>
            </a:extLst>
          </p:cNvPr>
          <p:cNvPicPr>
            <a:picLocks noChangeAspect="1"/>
          </p:cNvPicPr>
          <p:nvPr/>
        </p:nvPicPr>
        <p:blipFill>
          <a:blip r:embed="rId4"/>
          <a:stretch>
            <a:fillRect/>
          </a:stretch>
        </p:blipFill>
        <p:spPr>
          <a:xfrm>
            <a:off x="8696200" y="577558"/>
            <a:ext cx="3042138" cy="244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Ein Bild, das drinnen, legend, sitzend, Mann enthält.&#10;&#10;Automatisch generierte Beschreibung">
            <a:extLst>
              <a:ext uri="{FF2B5EF4-FFF2-40B4-BE49-F238E27FC236}">
                <a16:creationId xmlns:a16="http://schemas.microsoft.com/office/drawing/2014/main" id="{AFCAC24B-5A2A-4E2F-A5D1-D0A31284039D}"/>
              </a:ext>
            </a:extLst>
          </p:cNvPr>
          <p:cNvPicPr>
            <a:picLocks noChangeAspect="1"/>
          </p:cNvPicPr>
          <p:nvPr/>
        </p:nvPicPr>
        <p:blipFill>
          <a:blip r:embed="rId5"/>
          <a:stretch>
            <a:fillRect/>
          </a:stretch>
        </p:blipFill>
        <p:spPr>
          <a:xfrm>
            <a:off x="8655121" y="3616153"/>
            <a:ext cx="3035591"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_Stop_ Sound Effect">
            <a:hlinkClick r:id="" action="ppaction://media"/>
            <a:extLst>
              <a:ext uri="{FF2B5EF4-FFF2-40B4-BE49-F238E27FC236}">
                <a16:creationId xmlns:a16="http://schemas.microsoft.com/office/drawing/2014/main" id="{B9428092-CDC4-4BBF-AAC9-FDBBC7E93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2905" y="60158"/>
            <a:ext cx="609600" cy="609600"/>
          </a:xfrm>
          <a:prstGeom prst="rect">
            <a:avLst/>
          </a:prstGeom>
        </p:spPr>
      </p:pic>
    </p:spTree>
    <p:extLst>
      <p:ext uri="{BB962C8B-B14F-4D97-AF65-F5344CB8AC3E}">
        <p14:creationId xmlns:p14="http://schemas.microsoft.com/office/powerpoint/2010/main" val="259402962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Seitstütz</a:t>
            </a:r>
            <a:r>
              <a:rPr lang="de-DE" sz="6600" b="1" dirty="0"/>
              <a:t>                     </a:t>
            </a:r>
            <a:br>
              <a:rPr lang="de-DE" sz="6600" b="1" dirty="0"/>
            </a:br>
            <a:br>
              <a:rPr lang="de-DE" sz="6600" b="1" dirty="0"/>
            </a:br>
            <a:r>
              <a:rPr lang="de-DE" sz="6600" b="1" dirty="0"/>
              <a:t>10 Sekunden</a:t>
            </a:r>
          </a:p>
        </p:txBody>
      </p:sp>
      <p:pic>
        <p:nvPicPr>
          <p:cNvPr id="4" name="Grafik 3">
            <a:extLst>
              <a:ext uri="{FF2B5EF4-FFF2-40B4-BE49-F238E27FC236}">
                <a16:creationId xmlns:a16="http://schemas.microsoft.com/office/drawing/2014/main" id="{1D83CE1F-AA77-44B9-8C0E-3AD1959FE43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361449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a:t>
            </a:r>
            <a:br>
              <a:rPr lang="de-DE" sz="6300" b="1" dirty="0"/>
            </a:br>
            <a:r>
              <a:rPr lang="de-DE" sz="6300" b="1" dirty="0"/>
              <a:t>Seitstütz</a:t>
            </a:r>
            <a:br>
              <a:rPr lang="de-DE" sz="6600" b="1" dirty="0"/>
            </a:br>
            <a:br>
              <a:rPr lang="de-DE" sz="6600" b="1" dirty="0"/>
            </a:br>
            <a:r>
              <a:rPr lang="de-DE" sz="6600" b="1" dirty="0"/>
              <a:t>5 Sekunden</a:t>
            </a:r>
          </a:p>
        </p:txBody>
      </p:sp>
      <p:pic>
        <p:nvPicPr>
          <p:cNvPr id="4" name="Grafik 3">
            <a:extLst>
              <a:ext uri="{FF2B5EF4-FFF2-40B4-BE49-F238E27FC236}">
                <a16:creationId xmlns:a16="http://schemas.microsoft.com/office/drawing/2014/main" id="{1D83CE1F-AA77-44B9-8C0E-3AD1959FE43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004726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 Plank(Unterarmstütz)</a:t>
            </a:r>
            <a:r>
              <a:rPr lang="de-DE" sz="6600" b="1" dirty="0"/>
              <a:t>                     </a:t>
            </a:r>
            <a:br>
              <a:rPr lang="de-DE" sz="6600" b="1" dirty="0"/>
            </a:br>
            <a:r>
              <a:rPr lang="de-DE" sz="6600" b="1" dirty="0"/>
              <a:t>4 Sekunden</a:t>
            </a:r>
          </a:p>
        </p:txBody>
      </p:sp>
      <p:pic>
        <p:nvPicPr>
          <p:cNvPr id="4" name="Grafik 3">
            <a:extLst>
              <a:ext uri="{FF2B5EF4-FFF2-40B4-BE49-F238E27FC236}">
                <a16:creationId xmlns:a16="http://schemas.microsoft.com/office/drawing/2014/main" id="{1D83CE1F-AA77-44B9-8C0E-3AD1959FE43D}"/>
              </a:ext>
            </a:extLst>
          </p:cNvPr>
          <p:cNvPicPr>
            <a:picLocks noChangeAspect="1"/>
          </p:cNvPicPr>
          <p:nvPr/>
        </p:nvPicPr>
        <p:blipFill>
          <a:blip r:embed="rId4"/>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Mario Kart Race Start - Gaming Sound Effect (HD)">
            <a:hlinkClick r:id="" action="ppaction://media"/>
            <a:extLst>
              <a:ext uri="{FF2B5EF4-FFF2-40B4-BE49-F238E27FC236}">
                <a16:creationId xmlns:a16="http://schemas.microsoft.com/office/drawing/2014/main" id="{B4E88579-066A-47B9-9060-496617D4C4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25989877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C2384-3DAE-4561-B776-36855239A399}"/>
              </a:ext>
            </a:extLst>
          </p:cNvPr>
          <p:cNvSpPr>
            <a:spLocks noGrp="1"/>
          </p:cNvSpPr>
          <p:nvPr>
            <p:ph type="title"/>
          </p:nvPr>
        </p:nvSpPr>
        <p:spPr>
          <a:xfrm>
            <a:off x="868116" y="858682"/>
            <a:ext cx="9601200" cy="1485900"/>
          </a:xfrm>
        </p:spPr>
        <p:txBody>
          <a:bodyPr>
            <a:normAutofit/>
          </a:bodyPr>
          <a:lstStyle/>
          <a:p>
            <a:r>
              <a:rPr lang="de-DE" sz="6000" b="1" dirty="0"/>
              <a:t>Plank (Unterarmstütz)</a:t>
            </a:r>
          </a:p>
        </p:txBody>
      </p:sp>
      <p:sp>
        <p:nvSpPr>
          <p:cNvPr id="3" name="Inhaltsplatzhalter 2">
            <a:extLst>
              <a:ext uri="{FF2B5EF4-FFF2-40B4-BE49-F238E27FC236}">
                <a16:creationId xmlns:a16="http://schemas.microsoft.com/office/drawing/2014/main" id="{74256A85-6FBF-4DA3-96D2-5B1F9388CC7F}"/>
              </a:ext>
            </a:extLst>
          </p:cNvPr>
          <p:cNvSpPr>
            <a:spLocks noGrp="1"/>
          </p:cNvSpPr>
          <p:nvPr>
            <p:ph idx="1"/>
          </p:nvPr>
        </p:nvSpPr>
        <p:spPr>
          <a:xfrm>
            <a:off x="1078206" y="2349501"/>
            <a:ext cx="6101527" cy="3581400"/>
          </a:xfrm>
        </p:spPr>
        <p:txBody>
          <a:bodyPr>
            <a:normAutofit fontScale="85000" lnSpcReduction="10000"/>
          </a:bodyPr>
          <a:lstStyle/>
          <a:p>
            <a:pPr algn="just"/>
            <a:r>
              <a:rPr lang="de-DE" sz="2400" b="1" dirty="0"/>
              <a:t>Richtige Ausführung:</a:t>
            </a:r>
          </a:p>
          <a:p>
            <a:pPr algn="just">
              <a:buFont typeface="Wingdings" panose="05000000000000000000" pitchFamily="2" charset="2"/>
              <a:buChar char="Ø"/>
            </a:pPr>
            <a:r>
              <a:rPr lang="de-DE" dirty="0"/>
              <a:t>Rücken immer gerade halten (Körperspannung!)</a:t>
            </a:r>
          </a:p>
          <a:p>
            <a:pPr algn="just">
              <a:buFont typeface="Wingdings" panose="05000000000000000000" pitchFamily="2" charset="2"/>
              <a:buChar char="Ø"/>
            </a:pPr>
            <a:r>
              <a:rPr lang="de-DE" dirty="0"/>
              <a:t>Dein Körper muss eine gerade Linie aufweisen</a:t>
            </a:r>
          </a:p>
          <a:p>
            <a:pPr algn="just">
              <a:buFont typeface="Wingdings" panose="05000000000000000000" pitchFamily="2" charset="2"/>
              <a:buChar char="Ø"/>
            </a:pPr>
            <a:r>
              <a:rPr lang="de-DE" dirty="0"/>
              <a:t>Dein Becken darf während der Ausführung nicht sinken</a:t>
            </a:r>
          </a:p>
          <a:p>
            <a:pPr algn="just">
              <a:buFont typeface="Wingdings" panose="05000000000000000000" pitchFamily="2" charset="2"/>
              <a:buChar char="Ø"/>
            </a:pPr>
            <a:r>
              <a:rPr lang="de-DE" dirty="0"/>
              <a:t>Diese Position dann für 20 Sekunden halten</a:t>
            </a:r>
          </a:p>
          <a:p>
            <a:pPr marL="0" indent="0" algn="just">
              <a:buNone/>
            </a:pPr>
            <a:endParaRPr lang="de-DE" dirty="0"/>
          </a:p>
          <a:p>
            <a:pPr algn="just">
              <a:buFont typeface="Wingdings" panose="05000000000000000000" pitchFamily="2" charset="2"/>
              <a:buChar char="§"/>
            </a:pPr>
            <a:r>
              <a:rPr lang="de-DE" sz="2400" b="1" dirty="0"/>
              <a:t>Kleiner Tipp:</a:t>
            </a:r>
          </a:p>
          <a:p>
            <a:pPr marL="0" indent="0" algn="ctr">
              <a:buNone/>
            </a:pPr>
            <a:r>
              <a:rPr lang="de-DE" dirty="0"/>
              <a:t>      Falls dir es zu schwer fällt diese Übung 20 Sekunden lang zu halten kannst du auch kurz absetzen und wieder in die Ausgangposition zurückkehren </a:t>
            </a:r>
          </a:p>
        </p:txBody>
      </p:sp>
      <p:pic>
        <p:nvPicPr>
          <p:cNvPr id="5" name="Grafik 4">
            <a:extLst>
              <a:ext uri="{FF2B5EF4-FFF2-40B4-BE49-F238E27FC236}">
                <a16:creationId xmlns:a16="http://schemas.microsoft.com/office/drawing/2014/main" id="{5812E88F-B8B4-408C-9517-58552E38F36B}"/>
              </a:ext>
            </a:extLst>
          </p:cNvPr>
          <p:cNvPicPr>
            <a:picLocks noChangeAspect="1"/>
          </p:cNvPicPr>
          <p:nvPr/>
        </p:nvPicPr>
        <p:blipFill>
          <a:blip r:embed="rId2"/>
          <a:stretch>
            <a:fillRect/>
          </a:stretch>
        </p:blipFill>
        <p:spPr>
          <a:xfrm>
            <a:off x="8787542" y="633822"/>
            <a:ext cx="2877616" cy="231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Ein Bild, das drinnen, legend, sitzend, Mann enthält.&#10;&#10;Automatisch generierte Beschreibung">
            <a:extLst>
              <a:ext uri="{FF2B5EF4-FFF2-40B4-BE49-F238E27FC236}">
                <a16:creationId xmlns:a16="http://schemas.microsoft.com/office/drawing/2014/main" id="{98034F67-368E-4E0F-BCD8-3A15662F30E0}"/>
              </a:ext>
            </a:extLst>
          </p:cNvPr>
          <p:cNvPicPr>
            <a:picLocks noChangeAspect="1"/>
          </p:cNvPicPr>
          <p:nvPr/>
        </p:nvPicPr>
        <p:blipFill>
          <a:blip r:embed="rId3"/>
          <a:stretch>
            <a:fillRect/>
          </a:stretch>
        </p:blipFill>
        <p:spPr>
          <a:xfrm>
            <a:off x="8787542" y="3525549"/>
            <a:ext cx="2877616" cy="2698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Verbinder: gewinkelt 5">
            <a:extLst>
              <a:ext uri="{FF2B5EF4-FFF2-40B4-BE49-F238E27FC236}">
                <a16:creationId xmlns:a16="http://schemas.microsoft.com/office/drawing/2014/main" id="{C494EF4B-8FDB-4C75-9107-F39A8D68F7E0}"/>
              </a:ext>
            </a:extLst>
          </p:cNvPr>
          <p:cNvCxnSpPr>
            <a:cxnSpLocks/>
          </p:cNvCxnSpPr>
          <p:nvPr/>
        </p:nvCxnSpPr>
        <p:spPr>
          <a:xfrm>
            <a:off x="5757333" y="4028196"/>
            <a:ext cx="2760134" cy="8466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599563"/>
      </p:ext>
    </p:extLst>
  </p:cSld>
  <p:clrMapOvr>
    <a:masterClrMapping/>
  </p:clrMapOvr>
  <p:transition spd="slow" advClick="0" advTm="15000">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a:t>
            </a:r>
            <a:br>
              <a:rPr lang="de-DE" sz="6300" b="1" dirty="0"/>
            </a:br>
            <a:r>
              <a:rPr lang="de-DE" sz="6300" b="1" dirty="0"/>
              <a:t>Seitstütz</a:t>
            </a:r>
            <a:br>
              <a:rPr lang="de-DE" sz="6600" b="1" dirty="0"/>
            </a:br>
            <a:br>
              <a:rPr lang="de-DE" sz="6600" b="1" dirty="0"/>
            </a:br>
            <a:r>
              <a:rPr lang="de-DE" sz="6600" b="1" dirty="0"/>
              <a:t>3 Sekunden</a:t>
            </a:r>
          </a:p>
        </p:txBody>
      </p:sp>
      <p:pic>
        <p:nvPicPr>
          <p:cNvPr id="4" name="Grafik 3">
            <a:extLst>
              <a:ext uri="{FF2B5EF4-FFF2-40B4-BE49-F238E27FC236}">
                <a16:creationId xmlns:a16="http://schemas.microsoft.com/office/drawing/2014/main" id="{1D83CE1F-AA77-44B9-8C0E-3AD1959FE43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732065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a:t>
            </a:r>
            <a:br>
              <a:rPr lang="de-DE" sz="6300" b="1" dirty="0"/>
            </a:br>
            <a:r>
              <a:rPr lang="de-DE" sz="6300" b="1" dirty="0"/>
              <a:t>Seitstütz</a:t>
            </a:r>
            <a:br>
              <a:rPr lang="de-DE" sz="6600" b="1" dirty="0"/>
            </a:br>
            <a:br>
              <a:rPr lang="de-DE" sz="6600" b="1" dirty="0"/>
            </a:br>
            <a:r>
              <a:rPr lang="de-DE" sz="6600" b="1" dirty="0"/>
              <a:t>2 Sekunden</a:t>
            </a:r>
          </a:p>
        </p:txBody>
      </p:sp>
      <p:pic>
        <p:nvPicPr>
          <p:cNvPr id="4" name="Grafik 3">
            <a:extLst>
              <a:ext uri="{FF2B5EF4-FFF2-40B4-BE49-F238E27FC236}">
                <a16:creationId xmlns:a16="http://schemas.microsoft.com/office/drawing/2014/main" id="{1D83CE1F-AA77-44B9-8C0E-3AD1959FE43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412937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a:t>
            </a:r>
            <a:br>
              <a:rPr lang="de-DE" sz="6300" b="1" dirty="0"/>
            </a:br>
            <a:r>
              <a:rPr lang="de-DE" sz="6300" b="1" dirty="0"/>
              <a:t>Seitstütz</a:t>
            </a:r>
            <a:br>
              <a:rPr lang="de-DE" sz="6600" b="1" dirty="0"/>
            </a:br>
            <a:br>
              <a:rPr lang="de-DE" sz="6600" b="1" dirty="0"/>
            </a:br>
            <a:r>
              <a:rPr lang="de-DE" sz="6600" b="1" dirty="0"/>
              <a:t>1 Sekunde</a:t>
            </a:r>
          </a:p>
        </p:txBody>
      </p:sp>
      <p:pic>
        <p:nvPicPr>
          <p:cNvPr id="4" name="Grafik 3">
            <a:extLst>
              <a:ext uri="{FF2B5EF4-FFF2-40B4-BE49-F238E27FC236}">
                <a16:creationId xmlns:a16="http://schemas.microsoft.com/office/drawing/2014/main" id="{1D83CE1F-AA77-44B9-8C0E-3AD1959FE43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71472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2FA2E-AE17-4532-9CC5-9720CAEA908F}"/>
              </a:ext>
            </a:extLst>
          </p:cNvPr>
          <p:cNvSpPr>
            <a:spLocks noGrp="1"/>
          </p:cNvSpPr>
          <p:nvPr>
            <p:ph type="title"/>
          </p:nvPr>
        </p:nvSpPr>
        <p:spPr>
          <a:xfrm>
            <a:off x="704850" y="-1782041"/>
            <a:ext cx="9731086" cy="1485900"/>
          </a:xfrm>
        </p:spPr>
        <p:txBody>
          <a:bodyPr>
            <a:noAutofit/>
          </a:bodyPr>
          <a:lstStyle/>
          <a:p>
            <a:br>
              <a:rPr lang="de-DE" sz="6600" b="1" dirty="0"/>
            </a:br>
            <a:br>
              <a:rPr lang="de-DE" sz="6600" b="1" dirty="0"/>
            </a:br>
            <a:r>
              <a:rPr lang="de-DE" sz="6300" b="1" dirty="0"/>
              <a:t>Bereite dich auf die nächste Übung vor:</a:t>
            </a:r>
            <a:br>
              <a:rPr lang="de-DE" sz="6300" b="1" dirty="0"/>
            </a:br>
            <a:r>
              <a:rPr lang="de-DE" sz="6300" b="1" dirty="0"/>
              <a:t>Seitstütz</a:t>
            </a:r>
            <a:br>
              <a:rPr lang="de-DE" sz="6600" b="1" dirty="0"/>
            </a:br>
            <a:br>
              <a:rPr lang="de-DE" sz="6600" b="1" dirty="0"/>
            </a:br>
            <a:r>
              <a:rPr lang="de-DE" sz="6600" b="1" dirty="0"/>
              <a:t>    Los!</a:t>
            </a:r>
          </a:p>
        </p:txBody>
      </p:sp>
      <p:pic>
        <p:nvPicPr>
          <p:cNvPr id="4" name="Grafik 3">
            <a:extLst>
              <a:ext uri="{FF2B5EF4-FFF2-40B4-BE49-F238E27FC236}">
                <a16:creationId xmlns:a16="http://schemas.microsoft.com/office/drawing/2014/main" id="{1D83CE1F-AA77-44B9-8C0E-3AD1959FE43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694041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a:t>20 Sekunden</a:t>
            </a:r>
            <a:endParaRPr lang="de-DE"/>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BC2D5712-9883-4AC2-9883-9E13CB93932E}"/>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30355982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15 Sekunden</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BAA71CE4-71E2-4C73-B8C1-41CCB00F3EE8}"/>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129521538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10 Sekunden</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CCC36B83-01E2-478B-9174-9E9BCA633E24}"/>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206422896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5 Sekunden</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2DF3E746-9610-4F29-BA82-ED873335FDE8}"/>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2428241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4 Sekunden</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C67A71F8-E1B7-4ED8-90A6-23016A522BC8}"/>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138070527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8343F-1030-4D6A-9B57-2F666B7E8B98}"/>
              </a:ext>
            </a:extLst>
          </p:cNvPr>
          <p:cNvSpPr>
            <a:spLocks noGrp="1"/>
          </p:cNvSpPr>
          <p:nvPr>
            <p:ph type="title"/>
          </p:nvPr>
        </p:nvSpPr>
        <p:spPr>
          <a:xfrm>
            <a:off x="696191" y="538595"/>
            <a:ext cx="9601200" cy="1485900"/>
          </a:xfrm>
        </p:spPr>
        <p:txBody>
          <a:bodyPr>
            <a:normAutofit/>
          </a:bodyPr>
          <a:lstStyle/>
          <a:p>
            <a:r>
              <a:rPr lang="de-DE" sz="6000" b="1" dirty="0"/>
              <a:t>Seitstütz</a:t>
            </a:r>
          </a:p>
        </p:txBody>
      </p:sp>
      <p:sp>
        <p:nvSpPr>
          <p:cNvPr id="3" name="Inhaltsplatzhalter 2">
            <a:extLst>
              <a:ext uri="{FF2B5EF4-FFF2-40B4-BE49-F238E27FC236}">
                <a16:creationId xmlns:a16="http://schemas.microsoft.com/office/drawing/2014/main" id="{F630309E-7CB9-4E3A-A8CE-F1228F661EF7}"/>
              </a:ext>
            </a:extLst>
          </p:cNvPr>
          <p:cNvSpPr>
            <a:spLocks noGrp="1"/>
          </p:cNvSpPr>
          <p:nvPr>
            <p:ph idx="1"/>
          </p:nvPr>
        </p:nvSpPr>
        <p:spPr>
          <a:xfrm>
            <a:off x="1371600" y="2779568"/>
            <a:ext cx="9601200" cy="3581400"/>
          </a:xfrm>
        </p:spPr>
        <p:txBody>
          <a:bodyPr vert="horz" lIns="91440" tIns="45720" rIns="91440" bIns="45720" rtlCol="0" anchor="t">
            <a:normAutofit/>
          </a:bodyPr>
          <a:lstStyle/>
          <a:p>
            <a:pPr marL="0" indent="0">
              <a:buNone/>
            </a:pPr>
            <a:r>
              <a:rPr lang="de-DE" sz="5400" b="1" dirty="0"/>
              <a:t>3 Sekunden</a:t>
            </a:r>
            <a:endParaRPr lang="de-DE" dirty="0"/>
          </a:p>
        </p:txBody>
      </p:sp>
      <p:pic>
        <p:nvPicPr>
          <p:cNvPr id="6" name="Grafik 5">
            <a:extLst>
              <a:ext uri="{FF2B5EF4-FFF2-40B4-BE49-F238E27FC236}">
                <a16:creationId xmlns:a16="http://schemas.microsoft.com/office/drawing/2014/main" id="{7A1FAD7C-B846-4CA8-84D2-46954CA3591D}"/>
              </a:ext>
            </a:extLst>
          </p:cNvPr>
          <p:cNvPicPr>
            <a:picLocks noChangeAspect="1"/>
          </p:cNvPicPr>
          <p:nvPr/>
        </p:nvPicPr>
        <p:blipFill>
          <a:blip r:embed="rId2"/>
          <a:stretch>
            <a:fillRect/>
          </a:stretch>
        </p:blipFill>
        <p:spPr>
          <a:xfrm>
            <a:off x="7458075" y="3073400"/>
            <a:ext cx="4198454"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D61CFBF5-3B09-43E3-8CAD-0216AB78DCB3}"/>
              </a:ext>
            </a:extLst>
          </p:cNvPr>
          <p:cNvSpPr txBox="1"/>
          <p:nvPr/>
        </p:nvSpPr>
        <p:spPr>
          <a:xfrm>
            <a:off x="1219200" y="4114199"/>
            <a:ext cx="5143094" cy="1815882"/>
          </a:xfrm>
          <a:prstGeom prst="rect">
            <a:avLst/>
          </a:prstGeom>
          <a:noFill/>
        </p:spPr>
        <p:txBody>
          <a:bodyPr wrap="square" rtlCol="0">
            <a:spAutoFit/>
          </a:bodyPr>
          <a:lstStyle/>
          <a:p>
            <a:r>
              <a:rPr lang="de-DE" sz="2800" b="1" dirty="0"/>
              <a:t>-Hüfte muss oben bleiben!</a:t>
            </a:r>
          </a:p>
          <a:p>
            <a:r>
              <a:rPr lang="de-DE" sz="2800" b="1" dirty="0"/>
              <a:t>-Geraden Rücken behalten!</a:t>
            </a:r>
          </a:p>
          <a:p>
            <a:r>
              <a:rPr lang="de-DE" sz="2800" b="1" dirty="0"/>
              <a:t>-Körper muss eine gerade Linie behalten!</a:t>
            </a:r>
          </a:p>
        </p:txBody>
      </p:sp>
    </p:spTree>
    <p:extLst>
      <p:ext uri="{BB962C8B-B14F-4D97-AF65-F5344CB8AC3E}">
        <p14:creationId xmlns:p14="http://schemas.microsoft.com/office/powerpoint/2010/main" val="297564972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theme/theme1.xml><?xml version="1.0" encoding="utf-8"?>
<a:theme xmlns:a="http://schemas.openxmlformats.org/drawingml/2006/main" name="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025" id="{F9915BBD-9749-466F-995C-8C8D6A938EC0}" vid="{CF1D1A65-FC75-42D2-B7EF-D2991382DC6F}"/>
    </a:ext>
  </a:extLst>
</a:theme>
</file>

<file path=docProps/app.xml><?xml version="1.0" encoding="utf-8"?>
<Properties xmlns="http://schemas.openxmlformats.org/officeDocument/2006/extended-properties" xmlns:vt="http://schemas.openxmlformats.org/officeDocument/2006/docPropsVTypes">
  <TotalTime>0</TotalTime>
  <Words>4624</Words>
  <Application>Microsoft Office PowerPoint</Application>
  <PresentationFormat>Breitbild</PresentationFormat>
  <Paragraphs>632</Paragraphs>
  <Slides>186</Slides>
  <Notes>0</Notes>
  <HiddenSlides>0</HiddenSlides>
  <MMClips>21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186</vt:i4>
      </vt:variant>
    </vt:vector>
  </HeadingPairs>
  <TitlesOfParts>
    <vt:vector size="189" baseType="lpstr">
      <vt:lpstr>Franklin Gothic Book</vt:lpstr>
      <vt:lpstr>Wingdings</vt:lpstr>
      <vt:lpstr>TF10001025</vt:lpstr>
      <vt:lpstr>Die PowerPoint wechselt ihre Folien automatisch, deshalb kannst du deinen vollen Fokus auf das Workout richten.   Nun viel Spaß mit dem Workout!</vt:lpstr>
      <vt:lpstr>Tabata workout</vt:lpstr>
      <vt:lpstr>Wie läuft das Workout ab?</vt:lpstr>
      <vt:lpstr>Bevor das Workout beginnt, gibt es manche Faktoren bei den Übungen zu beachten</vt:lpstr>
      <vt:lpstr>Was du für das Workout benötigst</vt:lpstr>
      <vt:lpstr>Seilspringen (Aufwärmen)</vt:lpstr>
      <vt:lpstr>Wandsitzen</vt:lpstr>
      <vt:lpstr>Diamant-Liegestütze</vt:lpstr>
      <vt:lpstr>Plank (Unterarmstütz)</vt:lpstr>
      <vt:lpstr>Seitstütz</vt:lpstr>
      <vt:lpstr>Crunches</vt:lpstr>
      <vt:lpstr>Schwimmen</vt:lpstr>
      <vt:lpstr>L-Seat</vt:lpstr>
      <vt:lpstr>Dips</vt:lpstr>
      <vt:lpstr>Dehnen (Abwärmen)</vt:lpstr>
      <vt:lpstr>Da du jetzt alle Übungen kennst und dich mit ihnen vertraut gemacht hast, kann das Workout nun beginnen. Vergewissere dich, dass jede Übung 20 Sekunden lang dauert und du nach jeder Übung eine Pause von 10 Sekunden einlegst. In diesen 10 Sekunden bereitest du dich bereits auf die nächste Übung vor.</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Wenn nun alles verständlich ist, beginnt das Workout mit der 1. Übung in...</vt:lpstr>
      <vt:lpstr>Seilspringen</vt:lpstr>
      <vt:lpstr>Seilspringen</vt:lpstr>
      <vt:lpstr>Seilspringen</vt:lpstr>
      <vt:lpstr>Seilspringen</vt:lpstr>
      <vt:lpstr>Seilspringen</vt:lpstr>
      <vt:lpstr>Seilspringen</vt:lpstr>
      <vt:lpstr>Seilspringen</vt:lpstr>
      <vt:lpstr>Seilspringen</vt:lpstr>
      <vt:lpstr>Seilspringen</vt:lpstr>
      <vt:lpstr>Seilspringen</vt:lpstr>
      <vt:lpstr>Seilspringen</vt:lpstr>
      <vt:lpstr>Das war das Aufwärmen  Bereite dich auf die nächste Übung vor: Wandsitzen                       10 Sekunden</vt:lpstr>
      <vt:lpstr>Das war das Aufwärmen  Bereite dich auf die nächste Übung vor: Wandsitzen                       5 Sekunden</vt:lpstr>
      <vt:lpstr>Das war das Aufwärmen  Bereite dich auf die nächste Übung vor: Wandsitzen                       4 Sekunden</vt:lpstr>
      <vt:lpstr>Das war das Aufwärmen  Bereite dich auf die nächste Übung vor: Wandsitzen                       3 Sekunden</vt:lpstr>
      <vt:lpstr>Das war das Aufwärmen  Bereite dich auf die nächste Übung vor: Wandsitzen                       2 Sekunden</vt:lpstr>
      <vt:lpstr>Das war das Aufwärmen  Bereite dich auf die nächste Übung vor: Wandsitzen                       1 Sekunde</vt:lpstr>
      <vt:lpstr>Das war das Aufwärmen  Bereite dich auf die nächste Übung vor: Wandsitzen                                Los!</vt:lpstr>
      <vt:lpstr>Wandsitzen</vt:lpstr>
      <vt:lpstr>Wandsitzen</vt:lpstr>
      <vt:lpstr>Wandsitzen</vt:lpstr>
      <vt:lpstr>Wandsitzen</vt:lpstr>
      <vt:lpstr>Wandsitzen</vt:lpstr>
      <vt:lpstr>Wandsitzen</vt:lpstr>
      <vt:lpstr>Wandsitzen</vt:lpstr>
      <vt:lpstr>Wandsitzen</vt:lpstr>
      <vt:lpstr>Wandsitzen</vt:lpstr>
      <vt:lpstr>  Bereite dich auf die nächste Übung vor: Diamant-Liegestütze                       10 Sekunden</vt:lpstr>
      <vt:lpstr>  Bereite dich auf die nächste Übung vor: Diamant-Liegestütze                       5 Sekunden</vt:lpstr>
      <vt:lpstr>  Bereite dich auf die nächste Übung vor: Diamant-Liegestütze                       4 Sekunden</vt:lpstr>
      <vt:lpstr>  Bereite dich auf die nächste Übung vor: Diamant-Liegestütze                       3 Sekunden</vt:lpstr>
      <vt:lpstr>  Bereite dich auf die nächste Übung vor: Diamant-Liegestütze                       2 Sekunden</vt:lpstr>
      <vt:lpstr>  Bereite dich auf die nächste Übung vor: Diamant-Liegestütze                       1 Sekunde</vt:lpstr>
      <vt:lpstr>  Bereite dich auf die nächste Übung vor: Diamant-Liegestütze                                  Los!</vt:lpstr>
      <vt:lpstr>Diamant-Liegestütze</vt:lpstr>
      <vt:lpstr>Diamant-Liegestütze</vt:lpstr>
      <vt:lpstr>Diamant-Liegestütze</vt:lpstr>
      <vt:lpstr>Diamant-Liegestütze</vt:lpstr>
      <vt:lpstr>Diamant-Liegestütze</vt:lpstr>
      <vt:lpstr>Diamant-Liegestütze</vt:lpstr>
      <vt:lpstr>Diamant-Liegestütze</vt:lpstr>
      <vt:lpstr>Diamant-Liegestütze</vt:lpstr>
      <vt:lpstr>Diamant-Liegestütze</vt:lpstr>
      <vt:lpstr>  Bereite dich auf die nächste Übung vor: Plank(Unterarmstütz)                      10 Sekunden</vt:lpstr>
      <vt:lpstr>  Bereite dich auf die nächste Übung vor: Plank(Unterarmstütz)                      5 Sekunden</vt:lpstr>
      <vt:lpstr>  Bereite dich auf die nächste Übung vor: Plank(Unterarmstütz)                      4 Sekunden</vt:lpstr>
      <vt:lpstr>  Bereite dich auf die nächste Übung vor: Plank(Unterarmstütz)                      3 Sekunden</vt:lpstr>
      <vt:lpstr>  Bereite dich auf die nächste Übung vor: Plank(Unterarmstütz)                      2 Sekunden</vt:lpstr>
      <vt:lpstr>  Bereite dich auf die nächste Übung vor: Plank(Unterarmstütz)                      1 Sekunde</vt:lpstr>
      <vt:lpstr>  Bereite dich auf die nächste Übung vor: Plank(Unterarmstütz)                            Los!</vt:lpstr>
      <vt:lpstr>Plank (Unterarmstütz)</vt:lpstr>
      <vt:lpstr>Plank (Unterarmstütz)</vt:lpstr>
      <vt:lpstr>Plank (Unterarmstütz)</vt:lpstr>
      <vt:lpstr>Plank (Unterarmstütz)</vt:lpstr>
      <vt:lpstr>Plank (Unterarmstütz)</vt:lpstr>
      <vt:lpstr>Plank (Unterarmstütz)</vt:lpstr>
      <vt:lpstr>Plank (Unterarmstütz)</vt:lpstr>
      <vt:lpstr>Plank (Unterarmstütz)</vt:lpstr>
      <vt:lpstr>Plank (Unterarmstütz)</vt:lpstr>
      <vt:lpstr>  Bereite dich auf die nächste Übung vor: Seitstütz                       10 Sekunden</vt:lpstr>
      <vt:lpstr>  Bereite dich auf die nächste Übung vor: Seitstütz  5 Sekunden</vt:lpstr>
      <vt:lpstr>  Bereite dich auf die nächste Übung vor: Plank(Unterarmstütz)                      4 Sekunden</vt:lpstr>
      <vt:lpstr>  Bereite dich auf die nächste Übung vor: Seitstütz  3 Sekunden</vt:lpstr>
      <vt:lpstr>  Bereite dich auf die nächste Übung vor: Seitstütz  2 Sekunden</vt:lpstr>
      <vt:lpstr>  Bereite dich auf die nächste Übung vor: Seitstütz  1 Sekunde</vt:lpstr>
      <vt:lpstr>  Bereite dich auf die nächste Übung vor: Seitstütz      Los!</vt:lpstr>
      <vt:lpstr>Seitstütz</vt:lpstr>
      <vt:lpstr>Seitstütz</vt:lpstr>
      <vt:lpstr>Seitstütz</vt:lpstr>
      <vt:lpstr>Seitstütz</vt:lpstr>
      <vt:lpstr>Seitstütz</vt:lpstr>
      <vt:lpstr>Seitstütz</vt:lpstr>
      <vt:lpstr>Seitstütz</vt:lpstr>
      <vt:lpstr>Seitstütz</vt:lpstr>
      <vt:lpstr>Seitstütz</vt:lpstr>
      <vt:lpstr>  Bereite dich auf die nächste Übung vor: Crunches                       10 Sekunden</vt:lpstr>
      <vt:lpstr>  Bereite dich auf die nächste Übung vor: Crunches                       5 Sekunden</vt:lpstr>
      <vt:lpstr>  Bereite dich auf die nächste Übung vor: Crunches                       4 Sekunden</vt:lpstr>
      <vt:lpstr>  Bereite dich auf die nächste Übung vor: Crunches                       3 Sekunden</vt:lpstr>
      <vt:lpstr>  Bereite dich auf die nächste Übung vor: Crunches                       2 Sekunden</vt:lpstr>
      <vt:lpstr>  Bereite dich auf die nächste Übung vor: Crunches                       1 Sekunde</vt:lpstr>
      <vt:lpstr>  Bereite dich auf die nächste Übung vor: Crunches                             Los!</vt:lpstr>
      <vt:lpstr>Crunches</vt:lpstr>
      <vt:lpstr>Crunches</vt:lpstr>
      <vt:lpstr>Crunches</vt:lpstr>
      <vt:lpstr>Crunches</vt:lpstr>
      <vt:lpstr>Crunches</vt:lpstr>
      <vt:lpstr>Crunches</vt:lpstr>
      <vt:lpstr>Crunches</vt:lpstr>
      <vt:lpstr>Crunches</vt:lpstr>
      <vt:lpstr>Crunches</vt:lpstr>
      <vt:lpstr>  Bereite dich auf die nächste Übung vor: Schwimmen                       10 Sekunden</vt:lpstr>
      <vt:lpstr>  Bereite dich auf die nächste Übung vor: Schwimmen                       5 Sekunden</vt:lpstr>
      <vt:lpstr>  Bereite dich auf die nächste Übung vor: Schwimmen                       4 Sekunden</vt:lpstr>
      <vt:lpstr>  Bereite dich auf die nächste Übung vor: Schwimmen                       3 Sekunden</vt:lpstr>
      <vt:lpstr>  Bereite dich auf die nächste Übung vor: Schwimmen                       2 Sekunden</vt:lpstr>
      <vt:lpstr>  Bereite dich auf die nächste Übung vor: Schwimmen                       1 Sekunde</vt:lpstr>
      <vt:lpstr>  Bereite dich auf die nächste Übung vor: Schwimmen                           Los!</vt:lpstr>
      <vt:lpstr>Schwimmen</vt:lpstr>
      <vt:lpstr>Schwimmen</vt:lpstr>
      <vt:lpstr>Schwimmen</vt:lpstr>
      <vt:lpstr>Schwimmen</vt:lpstr>
      <vt:lpstr>Schwimmen</vt:lpstr>
      <vt:lpstr>Schwimmen</vt:lpstr>
      <vt:lpstr>Schwimmen</vt:lpstr>
      <vt:lpstr>Schwimmen</vt:lpstr>
      <vt:lpstr>Schwimmen</vt:lpstr>
      <vt:lpstr>  Bereite dich auf die nächste Übung vor:   L-Seat                       10 Sekunden</vt:lpstr>
      <vt:lpstr>  Bereite dich auf die nächste Übung vor:  L-Seat                       5 Sekunden</vt:lpstr>
      <vt:lpstr>  Bereite dich auf die nächste Übung vor:  L-Seat                       4 Sekunden</vt:lpstr>
      <vt:lpstr>  Bereite dich auf die nächste Übung vor:  L-Seat                       3 Sekunden</vt:lpstr>
      <vt:lpstr>  Bereite dich auf die nächste Übung vor:   L-Seat                       2 Sekunden</vt:lpstr>
      <vt:lpstr>  Bereite dich auf die nächste Übung vor:  L-Seat                       1 Sekunde</vt:lpstr>
      <vt:lpstr>  Bereite dich auf die nächste Übung vor:  L-Seat                            Los!</vt:lpstr>
      <vt:lpstr>  L-Seat</vt:lpstr>
      <vt:lpstr>  L-Seat</vt:lpstr>
      <vt:lpstr>  L-Seat</vt:lpstr>
      <vt:lpstr>  L-Seat</vt:lpstr>
      <vt:lpstr>  L-Seat</vt:lpstr>
      <vt:lpstr>  L-Seat</vt:lpstr>
      <vt:lpstr>  L-Seat</vt:lpstr>
      <vt:lpstr>  L-Seat</vt:lpstr>
      <vt:lpstr>  L-Seat</vt:lpstr>
      <vt:lpstr>  Bereite dich auf die nächste Übung vor:   Dips                       10 Sekunden</vt:lpstr>
      <vt:lpstr>  Bereite dich auf die nächste Übung vor:   Dips                       5 Sekunden</vt:lpstr>
      <vt:lpstr>  Bereite dich auf die nächste Übung vor:   Dips                       4 Sekunden</vt:lpstr>
      <vt:lpstr>  Bereite dich auf die nächste Übung vor:   Dips                       3 Sekunden</vt:lpstr>
      <vt:lpstr>  Bereite dich auf die nächste Übung vor:   Dips                       2 Sekunden</vt:lpstr>
      <vt:lpstr>  Bereite dich auf die nächste Übung vor:   Dips                       1 Sekunde</vt:lpstr>
      <vt:lpstr>  Bereite dich auf die nächste Übung vor:   Dips                             Los!</vt:lpstr>
      <vt:lpstr>  Dips</vt:lpstr>
      <vt:lpstr>  Dips</vt:lpstr>
      <vt:lpstr>  Dips</vt:lpstr>
      <vt:lpstr>  Dips</vt:lpstr>
      <vt:lpstr>  Dips</vt:lpstr>
      <vt:lpstr>  Dips</vt:lpstr>
      <vt:lpstr>  Dips</vt:lpstr>
      <vt:lpstr>  Dips</vt:lpstr>
      <vt:lpstr>  Dips</vt:lpstr>
      <vt:lpstr>  Bereite dich auf das Abwärmen vor: Dehnen                       10 Sekunden</vt:lpstr>
      <vt:lpstr>  Bereite dich auf das Abwärmen vor: Dehnen                       5 Sekunden</vt:lpstr>
      <vt:lpstr>  Bereite dich auf das Abwärmen vor: Dehnen                       4 Sekunden</vt:lpstr>
      <vt:lpstr>  Bereite dich auf das Abwärmen vor: Dehnen                       3 Sekunden</vt:lpstr>
      <vt:lpstr>  Bereite dich auf das Abwärmen vor: Dehnen                       2 Sekunden</vt:lpstr>
      <vt:lpstr>  Bereite dich auf das Abwärmen vor: Dehnen                       1 Sekunde</vt:lpstr>
      <vt:lpstr>  Bereite dich auf das Abwärmen vor: Dehnen                            Los!</vt:lpstr>
      <vt:lpstr>Dehnen</vt:lpstr>
      <vt:lpstr>Dehnen</vt:lpstr>
      <vt:lpstr>Dehnen</vt:lpstr>
      <vt:lpstr>Dehnen</vt:lpstr>
      <vt:lpstr>Dehnen</vt:lpstr>
      <vt:lpstr>Dehnen</vt:lpstr>
      <vt:lpstr>Dehnen</vt:lpstr>
      <vt:lpstr>Dehnen</vt:lpstr>
      <vt:lpstr>Dehnen</vt:lpstr>
      <vt:lpstr>Dehnen</vt:lpstr>
      <vt:lpstr>Dehnen</vt:lpstr>
      <vt:lpstr>Du hast das Workout geschafft! Glückwunsch! Ich hoffe dir hat mein Workout geholfen und natürlich auch gefallen ;)   Ich würde mich gerne über eine positive Resonanz freuen!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Tabata workout</dc:title>
  <dc:creator>Alen Hallo</dc:creator>
  <cp:lastModifiedBy>Alen Hallo</cp:lastModifiedBy>
  <cp:revision>741</cp:revision>
  <dcterms:created xsi:type="dcterms:W3CDTF">2020-04-26T11:04:45Z</dcterms:created>
  <dcterms:modified xsi:type="dcterms:W3CDTF">2020-05-16T17:02:01Z</dcterms:modified>
</cp:coreProperties>
</file>